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4" r:id="rId9"/>
    <p:sldId id="285" r:id="rId10"/>
    <p:sldId id="286" r:id="rId11"/>
    <p:sldId id="278" r:id="rId12"/>
    <p:sldId id="277" r:id="rId13"/>
    <p:sldId id="280" r:id="rId14"/>
    <p:sldId id="281" r:id="rId15"/>
    <p:sldId id="275" r:id="rId16"/>
    <p:sldId id="264" r:id="rId17"/>
    <p:sldId id="268" r:id="rId18"/>
    <p:sldId id="271" r:id="rId19"/>
    <p:sldId id="287" r:id="rId20"/>
    <p:sldId id="283" r:id="rId21"/>
    <p:sldId id="267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ri Cooper" initials="RC" lastIdx="3" clrIdx="0">
    <p:extLst>
      <p:ext uri="{19B8F6BF-5375-455C-9EA6-DF929625EA0E}">
        <p15:presenceInfo xmlns:p15="http://schemas.microsoft.com/office/powerpoint/2012/main" userId="b0651938529458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9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[STL Schools.xlsx]Types of Schools in St. Louis!PivotTable57</c:name>
    <c:fmtId val="13"/>
  </c:pivotSource>
  <c:chart>
    <c:autoTitleDeleted val="1"/>
    <c:pivotFmts>
      <c:pivotFmt>
        <c:idx val="0"/>
        <c:spPr>
          <a:solidFill>
            <a:schemeClr val="tx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5">
              <a:alpha val="60000"/>
            </a:schemeClr>
          </a:solidFill>
          <a:ln>
            <a:noFill/>
          </a:ln>
          <a:effectLst/>
        </c:spPr>
      </c:pivotFmt>
      <c:pivotFmt>
        <c:idx val="5"/>
        <c:spPr>
          <a:solidFill>
            <a:schemeClr val="accent6">
              <a:alpha val="60000"/>
            </a:schemeClr>
          </a:solidFill>
          <a:ln>
            <a:noFill/>
          </a:ln>
          <a:effectLst/>
        </c:spPr>
      </c:pivotFmt>
      <c:pivotFmt>
        <c:idx val="6"/>
        <c:spPr>
          <a:solidFill>
            <a:schemeClr val="accent4">
              <a:alpha val="60000"/>
            </a:schemeClr>
          </a:solidFill>
          <a:ln>
            <a:noFill/>
          </a:ln>
          <a:effectLst/>
        </c:spPr>
      </c:pivotFmt>
      <c:pivotFmt>
        <c:idx val="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5">
              <a:alpha val="60000"/>
            </a:schemeClr>
          </a:solidFill>
          <a:ln>
            <a:noFill/>
          </a:ln>
          <a:effectLst/>
        </c:spPr>
      </c:pivotFmt>
      <c:pivotFmt>
        <c:idx val="9"/>
        <c:spPr>
          <a:solidFill>
            <a:schemeClr val="accent6">
              <a:alpha val="60000"/>
            </a:schemeClr>
          </a:solidFill>
          <a:ln>
            <a:noFill/>
          </a:ln>
          <a:effectLst/>
        </c:spPr>
      </c:pivotFmt>
      <c:pivotFmt>
        <c:idx val="10"/>
        <c:spPr>
          <a:solidFill>
            <a:schemeClr val="accent4">
              <a:alpha val="60000"/>
            </a:schemeClr>
          </a:solidFill>
          <a:ln>
            <a:noFill/>
          </a:ln>
          <a:effectLst/>
        </c:spP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5">
              <a:alpha val="60000"/>
            </a:schemeClr>
          </a:solidFill>
          <a:ln>
            <a:noFill/>
          </a:ln>
          <a:effectLst/>
        </c:spPr>
      </c:pivotFmt>
      <c:pivotFmt>
        <c:idx val="13"/>
        <c:spPr>
          <a:solidFill>
            <a:schemeClr val="accent6">
              <a:alpha val="60000"/>
            </a:schemeClr>
          </a:solidFill>
          <a:ln>
            <a:noFill/>
          </a:ln>
          <a:effectLst/>
        </c:spPr>
      </c:pivotFmt>
      <c:pivotFmt>
        <c:idx val="14"/>
        <c:spPr>
          <a:solidFill>
            <a:schemeClr val="accent4">
              <a:alpha val="60000"/>
            </a:schemeClr>
          </a:soli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'Types of Schools in St. Louis'!$B$3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5">
                  <a:alpha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5C-473C-A0A6-5F56DE25A625}"/>
              </c:ext>
            </c:extLst>
          </c:dPt>
          <c:dPt>
            <c:idx val="1"/>
            <c:bubble3D val="0"/>
            <c:spPr>
              <a:solidFill>
                <a:schemeClr val="accent6">
                  <a:alpha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5C-473C-A0A6-5F56DE25A625}"/>
              </c:ext>
            </c:extLst>
          </c:dPt>
          <c:dPt>
            <c:idx val="2"/>
            <c:bubble3D val="0"/>
            <c:spPr>
              <a:solidFill>
                <a:schemeClr val="accent4">
                  <a:alpha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5C-473C-A0A6-5F56DE25A6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'Types of Schools in St. Louis'!$A$4:$A$7</c:f>
              <c:strCache>
                <c:ptCount val="3"/>
                <c:pt idx="0">
                  <c:v>Private</c:v>
                </c:pt>
                <c:pt idx="1">
                  <c:v>Charter</c:v>
                </c:pt>
                <c:pt idx="2">
                  <c:v>Public</c:v>
                </c:pt>
              </c:strCache>
            </c:strRef>
          </c:cat>
          <c:val>
            <c:numRef>
              <c:f>'Types of Schools in St. Louis'!$B$4:$B$7</c:f>
              <c:numCache>
                <c:formatCode>#,##0</c:formatCode>
                <c:ptCount val="3"/>
                <c:pt idx="0">
                  <c:v>26</c:v>
                </c:pt>
                <c:pt idx="1">
                  <c:v>29</c:v>
                </c:pt>
                <c:pt idx="2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5C-473C-A0A6-5F56DE25A625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[STL Schools.xlsx]Zip Public Size Analysis!PivotTable17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8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1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3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9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4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5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51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5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5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5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5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6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6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6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6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64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6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66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4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'Zip Public Size Analysis'!$B$3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37-4641-97F0-B3AB14C9CD8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37-4641-97F0-B3AB14C9CD8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37-4641-97F0-B3AB14C9CD8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37-4641-97F0-B3AB14C9CD80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F37-4641-97F0-B3AB14C9CD80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F37-4641-97F0-B3AB14C9CD8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F37-4641-97F0-B3AB14C9CD80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F37-4641-97F0-B3AB14C9CD80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F37-4641-97F0-B3AB14C9CD80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F37-4641-97F0-B3AB14C9CD80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F37-4641-97F0-B3AB14C9CD8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F37-4641-97F0-B3AB14C9CD8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F37-4641-97F0-B3AB14C9CD8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AF37-4641-97F0-B3AB14C9CD80}"/>
              </c:ext>
            </c:extLst>
          </c:dPt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F37-4641-97F0-B3AB14C9CD80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F37-4641-97F0-B3AB14C9CD80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F37-4641-97F0-B3AB14C9CD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'Zip Public Size Analysis'!$A$4:$A$18</c:f>
              <c:strCache>
                <c:ptCount val="14"/>
                <c:pt idx="0">
                  <c:v>63112</c:v>
                </c:pt>
                <c:pt idx="1">
                  <c:v>63147</c:v>
                </c:pt>
                <c:pt idx="2">
                  <c:v>63111</c:v>
                </c:pt>
                <c:pt idx="3">
                  <c:v>63109</c:v>
                </c:pt>
                <c:pt idx="4">
                  <c:v>63113</c:v>
                </c:pt>
                <c:pt idx="5">
                  <c:v>63107</c:v>
                </c:pt>
                <c:pt idx="6">
                  <c:v>63108</c:v>
                </c:pt>
                <c:pt idx="7">
                  <c:v>63116</c:v>
                </c:pt>
                <c:pt idx="8">
                  <c:v>63115</c:v>
                </c:pt>
                <c:pt idx="9">
                  <c:v>63118</c:v>
                </c:pt>
                <c:pt idx="10">
                  <c:v>63139</c:v>
                </c:pt>
                <c:pt idx="11">
                  <c:v>63104</c:v>
                </c:pt>
                <c:pt idx="12">
                  <c:v>63110</c:v>
                </c:pt>
                <c:pt idx="13">
                  <c:v>63106</c:v>
                </c:pt>
              </c:strCache>
            </c:strRef>
          </c:cat>
          <c:val>
            <c:numRef>
              <c:f>'Zip Public Size Analysis'!$B$4:$B$18</c:f>
              <c:numCache>
                <c:formatCode>General</c:formatCode>
                <c:ptCount val="14"/>
                <c:pt idx="0">
                  <c:v>504</c:v>
                </c:pt>
                <c:pt idx="1">
                  <c:v>653</c:v>
                </c:pt>
                <c:pt idx="2">
                  <c:v>719</c:v>
                </c:pt>
                <c:pt idx="3">
                  <c:v>904</c:v>
                </c:pt>
                <c:pt idx="4">
                  <c:v>948</c:v>
                </c:pt>
                <c:pt idx="5">
                  <c:v>1174</c:v>
                </c:pt>
                <c:pt idx="6">
                  <c:v>1326</c:v>
                </c:pt>
                <c:pt idx="7">
                  <c:v>1561</c:v>
                </c:pt>
                <c:pt idx="8">
                  <c:v>1580</c:v>
                </c:pt>
                <c:pt idx="9">
                  <c:v>1775</c:v>
                </c:pt>
                <c:pt idx="10">
                  <c:v>2434</c:v>
                </c:pt>
                <c:pt idx="11">
                  <c:v>2801</c:v>
                </c:pt>
                <c:pt idx="12">
                  <c:v>2870</c:v>
                </c:pt>
                <c:pt idx="13">
                  <c:v>4161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AF37-4641-97F0-B3AB14C9C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9660015"/>
        <c:axId val="2006965887"/>
      </c:barChart>
      <c:catAx>
        <c:axId val="180966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965887"/>
        <c:crosses val="autoZero"/>
        <c:auto val="1"/>
        <c:lblAlgn val="ctr"/>
        <c:lblOffset val="100"/>
        <c:noMultiLvlLbl val="0"/>
      </c:catAx>
      <c:valAx>
        <c:axId val="200696588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09660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[STL Schools.xlsx]Zip Charter Size Analysis!PivotTable17</c:name>
    <c:fmtId val="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'Zip Charter Size Analysis'!$B$3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A2-4CDA-99D8-CB0CB674647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A2-4CDA-99D8-CB0CB674647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A2-4CDA-99D8-CB0CB674647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A2-4CDA-99D8-CB0CB6746471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A2-4CDA-99D8-CB0CB674647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BA2-4CDA-99D8-CB0CB674647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BA2-4CDA-99D8-CB0CB6746471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BA2-4CDA-99D8-CB0CB6746471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BA2-4CDA-99D8-CB0CB6746471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A2-4CDA-99D8-CB0CB674647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A2-4CDA-99D8-CB0CB674647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A2-4CDA-99D8-CB0CB674647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A2-4CDA-99D8-CB0CB674647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A2-4CDA-99D8-CB0CB674647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BA2-4CDA-99D8-CB0CB674647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A2-4CDA-99D8-CB0CB674647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BA2-4CDA-99D8-CB0CB674647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BA2-4CDA-99D8-CB0CB6746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'Zip Charter Size Analysis'!$A$4:$A$16</c:f>
              <c:strCache>
                <c:ptCount val="12"/>
                <c:pt idx="0">
                  <c:v>63108</c:v>
                </c:pt>
                <c:pt idx="1">
                  <c:v>63113</c:v>
                </c:pt>
                <c:pt idx="2">
                  <c:v>63115</c:v>
                </c:pt>
                <c:pt idx="3">
                  <c:v>63106</c:v>
                </c:pt>
                <c:pt idx="4">
                  <c:v>63111</c:v>
                </c:pt>
                <c:pt idx="5">
                  <c:v>63116</c:v>
                </c:pt>
                <c:pt idx="6">
                  <c:v>63110</c:v>
                </c:pt>
                <c:pt idx="7">
                  <c:v>63107</c:v>
                </c:pt>
                <c:pt idx="8">
                  <c:v>63104</c:v>
                </c:pt>
                <c:pt idx="9">
                  <c:v>63118</c:v>
                </c:pt>
                <c:pt idx="10">
                  <c:v>63103</c:v>
                </c:pt>
                <c:pt idx="11">
                  <c:v>63139</c:v>
                </c:pt>
              </c:strCache>
            </c:strRef>
          </c:cat>
          <c:val>
            <c:numRef>
              <c:f>'Zip Charter Size Analysis'!$B$4:$B$16</c:f>
              <c:numCache>
                <c:formatCode>General</c:formatCode>
                <c:ptCount val="12"/>
                <c:pt idx="0">
                  <c:v>61</c:v>
                </c:pt>
                <c:pt idx="1">
                  <c:v>124</c:v>
                </c:pt>
                <c:pt idx="2">
                  <c:v>393</c:v>
                </c:pt>
                <c:pt idx="3">
                  <c:v>432</c:v>
                </c:pt>
                <c:pt idx="4">
                  <c:v>438</c:v>
                </c:pt>
                <c:pt idx="5">
                  <c:v>550</c:v>
                </c:pt>
                <c:pt idx="6">
                  <c:v>621</c:v>
                </c:pt>
                <c:pt idx="7">
                  <c:v>805</c:v>
                </c:pt>
                <c:pt idx="8">
                  <c:v>1168</c:v>
                </c:pt>
                <c:pt idx="9">
                  <c:v>1451</c:v>
                </c:pt>
                <c:pt idx="10">
                  <c:v>1520</c:v>
                </c:pt>
                <c:pt idx="11">
                  <c:v>1846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BA2-4CDA-99D8-CB0CB6746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9660015"/>
        <c:axId val="2006965887"/>
      </c:barChart>
      <c:catAx>
        <c:axId val="180966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965887"/>
        <c:crosses val="autoZero"/>
        <c:auto val="1"/>
        <c:lblAlgn val="ctr"/>
        <c:lblOffset val="100"/>
        <c:noMultiLvlLbl val="0"/>
      </c:catAx>
      <c:valAx>
        <c:axId val="200696588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09660015"/>
        <c:crosses val="autoZero"/>
        <c:crossBetween val="between"/>
      </c:valAx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[STL Schools.xlsx]Zip Private Size Analysis!PivotTable17</c:name>
    <c:fmtId val="9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1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1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4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28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4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37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3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4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5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8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49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'Zip Private Size Analysis'!$B$3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A5-488E-BD32-F330A4381A1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A5-488E-BD32-F330A4381A1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2A5-488E-BD32-F330A4381A1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2A5-488E-BD32-F330A4381A1B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2A5-488E-BD32-F330A4381A1B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2A5-488E-BD32-F330A4381A1B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2A5-488E-BD32-F330A4381A1B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2A5-488E-BD32-F330A4381A1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2A5-488E-BD32-F330A4381A1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2A5-488E-BD32-F330A4381A1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2A5-488E-BD32-F330A4381A1B}"/>
              </c:ext>
            </c:extLst>
          </c:dPt>
          <c:dLbls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2A5-488E-BD32-F330A4381A1B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2A5-488E-BD32-F330A4381A1B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2A5-488E-BD32-F330A4381A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'Zip Private Size Analysis'!$A$4:$A$15</c:f>
              <c:strCache>
                <c:ptCount val="11"/>
                <c:pt idx="0">
                  <c:v>63115</c:v>
                </c:pt>
                <c:pt idx="1">
                  <c:v>63107</c:v>
                </c:pt>
                <c:pt idx="2">
                  <c:v>63104</c:v>
                </c:pt>
                <c:pt idx="3">
                  <c:v>63118</c:v>
                </c:pt>
                <c:pt idx="4">
                  <c:v>63116</c:v>
                </c:pt>
                <c:pt idx="5">
                  <c:v>63139</c:v>
                </c:pt>
                <c:pt idx="6">
                  <c:v>63112</c:v>
                </c:pt>
                <c:pt idx="7">
                  <c:v>63111</c:v>
                </c:pt>
                <c:pt idx="8">
                  <c:v>63108</c:v>
                </c:pt>
                <c:pt idx="9">
                  <c:v>63109</c:v>
                </c:pt>
                <c:pt idx="10">
                  <c:v>63110</c:v>
                </c:pt>
              </c:strCache>
            </c:strRef>
          </c:cat>
          <c:val>
            <c:numRef>
              <c:f>'Zip Private Size Analysis'!$B$4:$B$15</c:f>
              <c:numCache>
                <c:formatCode>General</c:formatCode>
                <c:ptCount val="11"/>
                <c:pt idx="0">
                  <c:v>112</c:v>
                </c:pt>
                <c:pt idx="1">
                  <c:v>117</c:v>
                </c:pt>
                <c:pt idx="2">
                  <c:v>134</c:v>
                </c:pt>
                <c:pt idx="3">
                  <c:v>193</c:v>
                </c:pt>
                <c:pt idx="4">
                  <c:v>300</c:v>
                </c:pt>
                <c:pt idx="5">
                  <c:v>399</c:v>
                </c:pt>
                <c:pt idx="6">
                  <c:v>407</c:v>
                </c:pt>
                <c:pt idx="7">
                  <c:v>531</c:v>
                </c:pt>
                <c:pt idx="8">
                  <c:v>803</c:v>
                </c:pt>
                <c:pt idx="9">
                  <c:v>1016</c:v>
                </c:pt>
                <c:pt idx="10">
                  <c:v>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2A5-488E-BD32-F330A4381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9660015"/>
        <c:axId val="2006965887"/>
      </c:barChart>
      <c:catAx>
        <c:axId val="180966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965887"/>
        <c:crosses val="autoZero"/>
        <c:auto val="1"/>
        <c:lblAlgn val="ctr"/>
        <c:lblOffset val="100"/>
        <c:noMultiLvlLbl val="0"/>
      </c:catAx>
      <c:valAx>
        <c:axId val="200696588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09660015"/>
        <c:crosses val="autoZero"/>
        <c:crossBetween val="between"/>
      </c:valAx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[STL Schools.xlsx]Zip Type Size Analysis!PivotTable17</c:name>
    <c:fmtId val="29"/>
  </c:pivotSource>
  <c:chart>
    <c:autoTitleDeleted val="0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8939967296325066E-2"/>
          <c:y val="7.3656644163496571E-2"/>
          <c:w val="0.93106003270367499"/>
          <c:h val="0.882820341994944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'Zip Type Size Analysis'!$B$3:$B$4</c:f>
              <c:strCache>
                <c:ptCount val="1"/>
                <c:pt idx="0">
                  <c:v>Charter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'Zip Type Size Analysis'!$A$5:$A$20</c:f>
              <c:strCache>
                <c:ptCount val="15"/>
                <c:pt idx="0">
                  <c:v>63147</c:v>
                </c:pt>
                <c:pt idx="1">
                  <c:v>63112</c:v>
                </c:pt>
                <c:pt idx="2">
                  <c:v>63113</c:v>
                </c:pt>
                <c:pt idx="3">
                  <c:v>63103</c:v>
                </c:pt>
                <c:pt idx="4">
                  <c:v>63111</c:v>
                </c:pt>
                <c:pt idx="5">
                  <c:v>63109</c:v>
                </c:pt>
                <c:pt idx="6">
                  <c:v>63115</c:v>
                </c:pt>
                <c:pt idx="7">
                  <c:v>63107</c:v>
                </c:pt>
                <c:pt idx="8">
                  <c:v>63108</c:v>
                </c:pt>
                <c:pt idx="9">
                  <c:v>63116</c:v>
                </c:pt>
                <c:pt idx="10">
                  <c:v>63118</c:v>
                </c:pt>
                <c:pt idx="11">
                  <c:v>63104</c:v>
                </c:pt>
                <c:pt idx="12">
                  <c:v>63106</c:v>
                </c:pt>
                <c:pt idx="13">
                  <c:v>63139</c:v>
                </c:pt>
                <c:pt idx="14">
                  <c:v>63110</c:v>
                </c:pt>
              </c:strCache>
            </c:strRef>
          </c:cat>
          <c:val>
            <c:numRef>
              <c:f>'Zip Type Size Analysis'!$B$5:$B$20</c:f>
              <c:numCache>
                <c:formatCode>General</c:formatCode>
                <c:ptCount val="15"/>
                <c:pt idx="2">
                  <c:v>124</c:v>
                </c:pt>
                <c:pt idx="3">
                  <c:v>1520</c:v>
                </c:pt>
                <c:pt idx="4">
                  <c:v>438</c:v>
                </c:pt>
                <c:pt idx="6">
                  <c:v>393</c:v>
                </c:pt>
                <c:pt idx="7">
                  <c:v>805</c:v>
                </c:pt>
                <c:pt idx="8">
                  <c:v>61</c:v>
                </c:pt>
                <c:pt idx="9">
                  <c:v>550</c:v>
                </c:pt>
                <c:pt idx="10">
                  <c:v>1451</c:v>
                </c:pt>
                <c:pt idx="11">
                  <c:v>1168</c:v>
                </c:pt>
                <c:pt idx="12">
                  <c:v>432</c:v>
                </c:pt>
                <c:pt idx="13">
                  <c:v>1846</c:v>
                </c:pt>
                <c:pt idx="14">
                  <c:v>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F-4AF0-9345-7F245DB4D717}"/>
            </c:ext>
          </c:extLst>
        </c:ser>
        <c:ser>
          <c:idx val="1"/>
          <c:order val="1"/>
          <c:tx>
            <c:strRef>
              <c:f>'Zip Type Size Analysis'!$C$3:$C$4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'Zip Type Size Analysis'!$A$5:$A$20</c:f>
              <c:strCache>
                <c:ptCount val="15"/>
                <c:pt idx="0">
                  <c:v>63147</c:v>
                </c:pt>
                <c:pt idx="1">
                  <c:v>63112</c:v>
                </c:pt>
                <c:pt idx="2">
                  <c:v>63113</c:v>
                </c:pt>
                <c:pt idx="3">
                  <c:v>63103</c:v>
                </c:pt>
                <c:pt idx="4">
                  <c:v>63111</c:v>
                </c:pt>
                <c:pt idx="5">
                  <c:v>63109</c:v>
                </c:pt>
                <c:pt idx="6">
                  <c:v>63115</c:v>
                </c:pt>
                <c:pt idx="7">
                  <c:v>63107</c:v>
                </c:pt>
                <c:pt idx="8">
                  <c:v>63108</c:v>
                </c:pt>
                <c:pt idx="9">
                  <c:v>63116</c:v>
                </c:pt>
                <c:pt idx="10">
                  <c:v>63118</c:v>
                </c:pt>
                <c:pt idx="11">
                  <c:v>63104</c:v>
                </c:pt>
                <c:pt idx="12">
                  <c:v>63106</c:v>
                </c:pt>
                <c:pt idx="13">
                  <c:v>63139</c:v>
                </c:pt>
                <c:pt idx="14">
                  <c:v>63110</c:v>
                </c:pt>
              </c:strCache>
            </c:strRef>
          </c:cat>
          <c:val>
            <c:numRef>
              <c:f>'Zip Type Size Analysis'!$C$5:$C$20</c:f>
              <c:numCache>
                <c:formatCode>General</c:formatCode>
                <c:ptCount val="15"/>
                <c:pt idx="1">
                  <c:v>407</c:v>
                </c:pt>
                <c:pt idx="4">
                  <c:v>531</c:v>
                </c:pt>
                <c:pt idx="5">
                  <c:v>1016</c:v>
                </c:pt>
                <c:pt idx="6">
                  <c:v>112</c:v>
                </c:pt>
                <c:pt idx="7">
                  <c:v>117</c:v>
                </c:pt>
                <c:pt idx="8">
                  <c:v>803</c:v>
                </c:pt>
                <c:pt idx="9">
                  <c:v>300</c:v>
                </c:pt>
                <c:pt idx="10">
                  <c:v>193</c:v>
                </c:pt>
                <c:pt idx="11">
                  <c:v>134</c:v>
                </c:pt>
                <c:pt idx="13">
                  <c:v>399</c:v>
                </c:pt>
                <c:pt idx="14">
                  <c:v>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F-4AF0-9345-7F245DB4D717}"/>
            </c:ext>
          </c:extLst>
        </c:ser>
        <c:ser>
          <c:idx val="2"/>
          <c:order val="2"/>
          <c:tx>
            <c:strRef>
              <c:f>'Zip Type Size Analysis'!$D$3:$D$4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'Zip Type Size Analysis'!$A$5:$A$20</c:f>
              <c:strCache>
                <c:ptCount val="15"/>
                <c:pt idx="0">
                  <c:v>63147</c:v>
                </c:pt>
                <c:pt idx="1">
                  <c:v>63112</c:v>
                </c:pt>
                <c:pt idx="2">
                  <c:v>63113</c:v>
                </c:pt>
                <c:pt idx="3">
                  <c:v>63103</c:v>
                </c:pt>
                <c:pt idx="4">
                  <c:v>63111</c:v>
                </c:pt>
                <c:pt idx="5">
                  <c:v>63109</c:v>
                </c:pt>
                <c:pt idx="6">
                  <c:v>63115</c:v>
                </c:pt>
                <c:pt idx="7">
                  <c:v>63107</c:v>
                </c:pt>
                <c:pt idx="8">
                  <c:v>63108</c:v>
                </c:pt>
                <c:pt idx="9">
                  <c:v>63116</c:v>
                </c:pt>
                <c:pt idx="10">
                  <c:v>63118</c:v>
                </c:pt>
                <c:pt idx="11">
                  <c:v>63104</c:v>
                </c:pt>
                <c:pt idx="12">
                  <c:v>63106</c:v>
                </c:pt>
                <c:pt idx="13">
                  <c:v>63139</c:v>
                </c:pt>
                <c:pt idx="14">
                  <c:v>63110</c:v>
                </c:pt>
              </c:strCache>
            </c:strRef>
          </c:cat>
          <c:val>
            <c:numRef>
              <c:f>'Zip Type Size Analysis'!$D$5:$D$20</c:f>
              <c:numCache>
                <c:formatCode>General</c:formatCode>
                <c:ptCount val="15"/>
                <c:pt idx="0">
                  <c:v>653</c:v>
                </c:pt>
                <c:pt idx="1">
                  <c:v>504</c:v>
                </c:pt>
                <c:pt idx="2">
                  <c:v>948</c:v>
                </c:pt>
                <c:pt idx="4">
                  <c:v>719</c:v>
                </c:pt>
                <c:pt idx="5">
                  <c:v>904</c:v>
                </c:pt>
                <c:pt idx="6">
                  <c:v>1580</c:v>
                </c:pt>
                <c:pt idx="7">
                  <c:v>1174</c:v>
                </c:pt>
                <c:pt idx="8">
                  <c:v>1326</c:v>
                </c:pt>
                <c:pt idx="9">
                  <c:v>1561</c:v>
                </c:pt>
                <c:pt idx="10">
                  <c:v>1775</c:v>
                </c:pt>
                <c:pt idx="11">
                  <c:v>2801</c:v>
                </c:pt>
                <c:pt idx="12">
                  <c:v>4161</c:v>
                </c:pt>
                <c:pt idx="13">
                  <c:v>2434</c:v>
                </c:pt>
                <c:pt idx="14">
                  <c:v>2870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8F-4AF0-9345-7F245DB4D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809660015"/>
        <c:axId val="2006965887"/>
      </c:barChart>
      <c:catAx>
        <c:axId val="180966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965887"/>
        <c:crosses val="autoZero"/>
        <c:auto val="1"/>
        <c:lblAlgn val="ctr"/>
        <c:lblOffset val="100"/>
        <c:noMultiLvlLbl val="0"/>
      </c:catAx>
      <c:valAx>
        <c:axId val="2006965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660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</a:t>
            </a:r>
            <a:r>
              <a:rPr lang="en-US" baseline="0" dirty="0"/>
              <a:t> Students by Zip with Average Student to Teacher Ratios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'Zip Size and Ratio Analysis'!$I$1</c:f>
              <c:strCache>
                <c:ptCount val="1"/>
                <c:pt idx="0">
                  <c:v>Charter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81-4729-93F2-F71D4E4C3C48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81-4729-93F2-F71D4E4C3C48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81-4729-93F2-F71D4E4C3C4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881-4729-93F2-F71D4E4C3C48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881-4729-93F2-F71D4E4C3C48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881-4729-93F2-F71D4E4C3C48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881-4729-93F2-F71D4E4C3C48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881-4729-93F2-F71D4E4C3C48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881-4729-93F2-F71D4E4C3C48}"/>
              </c:ext>
            </c:extLst>
          </c:dPt>
          <c:cat>
            <c:numRef>
              <c:f>'Zip Size and Ratio Analysis'!$H$2:$H$16</c:f>
              <c:numCache>
                <c:formatCode>General</c:formatCode>
                <c:ptCount val="15"/>
                <c:pt idx="0">
                  <c:v>63147</c:v>
                </c:pt>
                <c:pt idx="1">
                  <c:v>63112</c:v>
                </c:pt>
                <c:pt idx="2">
                  <c:v>63113</c:v>
                </c:pt>
                <c:pt idx="3">
                  <c:v>63103</c:v>
                </c:pt>
                <c:pt idx="4">
                  <c:v>63111</c:v>
                </c:pt>
                <c:pt idx="5">
                  <c:v>63109</c:v>
                </c:pt>
                <c:pt idx="6">
                  <c:v>63115</c:v>
                </c:pt>
                <c:pt idx="7">
                  <c:v>63107</c:v>
                </c:pt>
                <c:pt idx="8">
                  <c:v>63108</c:v>
                </c:pt>
                <c:pt idx="9">
                  <c:v>63116</c:v>
                </c:pt>
                <c:pt idx="10">
                  <c:v>63118</c:v>
                </c:pt>
                <c:pt idx="11">
                  <c:v>63104</c:v>
                </c:pt>
                <c:pt idx="12">
                  <c:v>63106</c:v>
                </c:pt>
                <c:pt idx="13">
                  <c:v>63139</c:v>
                </c:pt>
                <c:pt idx="14">
                  <c:v>63110</c:v>
                </c:pt>
              </c:numCache>
            </c:numRef>
          </c:cat>
          <c:val>
            <c:numRef>
              <c:f>'Zip Size and Ratio Analysis'!$I$2:$I$16</c:f>
              <c:numCache>
                <c:formatCode>General</c:formatCode>
                <c:ptCount val="15"/>
                <c:pt idx="2">
                  <c:v>124</c:v>
                </c:pt>
                <c:pt idx="3">
                  <c:v>1520</c:v>
                </c:pt>
                <c:pt idx="4">
                  <c:v>438</c:v>
                </c:pt>
                <c:pt idx="6">
                  <c:v>393</c:v>
                </c:pt>
                <c:pt idx="7">
                  <c:v>805</c:v>
                </c:pt>
                <c:pt idx="8">
                  <c:v>61</c:v>
                </c:pt>
                <c:pt idx="9">
                  <c:v>550</c:v>
                </c:pt>
                <c:pt idx="10">
                  <c:v>1451</c:v>
                </c:pt>
                <c:pt idx="11">
                  <c:v>1168</c:v>
                </c:pt>
                <c:pt idx="12">
                  <c:v>432</c:v>
                </c:pt>
                <c:pt idx="13">
                  <c:v>1846</c:v>
                </c:pt>
                <c:pt idx="14">
                  <c:v>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881-4729-93F2-F71D4E4C3C48}"/>
            </c:ext>
          </c:extLst>
        </c:ser>
        <c:ser>
          <c:idx val="2"/>
          <c:order val="2"/>
          <c:tx>
            <c:strRef>
              <c:f>'Zip Size and Ratio Analysis'!$J$1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881-4729-93F2-F71D4E4C3C48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881-4729-93F2-F71D4E4C3C48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881-4729-93F2-F71D4E4C3C48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881-4729-93F2-F71D4E4C3C4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881-4729-93F2-F71D4E4C3C48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881-4729-93F2-F71D4E4C3C48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3881-4729-93F2-F71D4E4C3C48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3881-4729-93F2-F71D4E4C3C48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3881-4729-93F2-F71D4E4C3C48}"/>
              </c:ext>
            </c:extLst>
          </c:dPt>
          <c:cat>
            <c:numRef>
              <c:f>'Zip Size and Ratio Analysis'!$H$2:$H$16</c:f>
              <c:numCache>
                <c:formatCode>General</c:formatCode>
                <c:ptCount val="15"/>
                <c:pt idx="0">
                  <c:v>63147</c:v>
                </c:pt>
                <c:pt idx="1">
                  <c:v>63112</c:v>
                </c:pt>
                <c:pt idx="2">
                  <c:v>63113</c:v>
                </c:pt>
                <c:pt idx="3">
                  <c:v>63103</c:v>
                </c:pt>
                <c:pt idx="4">
                  <c:v>63111</c:v>
                </c:pt>
                <c:pt idx="5">
                  <c:v>63109</c:v>
                </c:pt>
                <c:pt idx="6">
                  <c:v>63115</c:v>
                </c:pt>
                <c:pt idx="7">
                  <c:v>63107</c:v>
                </c:pt>
                <c:pt idx="8">
                  <c:v>63108</c:v>
                </c:pt>
                <c:pt idx="9">
                  <c:v>63116</c:v>
                </c:pt>
                <c:pt idx="10">
                  <c:v>63118</c:v>
                </c:pt>
                <c:pt idx="11">
                  <c:v>63104</c:v>
                </c:pt>
                <c:pt idx="12">
                  <c:v>63106</c:v>
                </c:pt>
                <c:pt idx="13">
                  <c:v>63139</c:v>
                </c:pt>
                <c:pt idx="14">
                  <c:v>63110</c:v>
                </c:pt>
              </c:numCache>
            </c:numRef>
          </c:cat>
          <c:val>
            <c:numRef>
              <c:f>'Zip Size and Ratio Analysis'!$J$2:$J$16</c:f>
              <c:numCache>
                <c:formatCode>General</c:formatCode>
                <c:ptCount val="15"/>
                <c:pt idx="1">
                  <c:v>407</c:v>
                </c:pt>
                <c:pt idx="4">
                  <c:v>531</c:v>
                </c:pt>
                <c:pt idx="5">
                  <c:v>1016</c:v>
                </c:pt>
                <c:pt idx="6">
                  <c:v>112</c:v>
                </c:pt>
                <c:pt idx="7">
                  <c:v>117</c:v>
                </c:pt>
                <c:pt idx="8">
                  <c:v>803</c:v>
                </c:pt>
                <c:pt idx="9">
                  <c:v>300</c:v>
                </c:pt>
                <c:pt idx="10">
                  <c:v>193</c:v>
                </c:pt>
                <c:pt idx="11">
                  <c:v>134</c:v>
                </c:pt>
                <c:pt idx="13">
                  <c:v>399</c:v>
                </c:pt>
                <c:pt idx="14">
                  <c:v>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3881-4729-93F2-F71D4E4C3C48}"/>
            </c:ext>
          </c:extLst>
        </c:ser>
        <c:ser>
          <c:idx val="3"/>
          <c:order val="3"/>
          <c:tx>
            <c:strRef>
              <c:f>'Zip Size and Ratio Analysis'!$K$1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3881-4729-93F2-F71D4E4C3C4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3881-4729-93F2-F71D4E4C3C4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3881-4729-93F2-F71D4E4C3C48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E-3881-4729-93F2-F71D4E4C3C48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3881-4729-93F2-F71D4E4C3C48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3881-4729-93F2-F71D4E4C3C4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3881-4729-93F2-F71D4E4C3C48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6-3881-4729-93F2-F71D4E4C3C48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8-3881-4729-93F2-F71D4E4C3C48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A-3881-4729-93F2-F71D4E4C3C48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C-3881-4729-93F2-F71D4E4C3C48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E-3881-4729-93F2-F71D4E4C3C48}"/>
              </c:ext>
            </c:extLst>
          </c:dPt>
          <c:cat>
            <c:numRef>
              <c:f>'Zip Size and Ratio Analysis'!$H$2:$H$16</c:f>
              <c:numCache>
                <c:formatCode>General</c:formatCode>
                <c:ptCount val="15"/>
                <c:pt idx="0">
                  <c:v>63147</c:v>
                </c:pt>
                <c:pt idx="1">
                  <c:v>63112</c:v>
                </c:pt>
                <c:pt idx="2">
                  <c:v>63113</c:v>
                </c:pt>
                <c:pt idx="3">
                  <c:v>63103</c:v>
                </c:pt>
                <c:pt idx="4">
                  <c:v>63111</c:v>
                </c:pt>
                <c:pt idx="5">
                  <c:v>63109</c:v>
                </c:pt>
                <c:pt idx="6">
                  <c:v>63115</c:v>
                </c:pt>
                <c:pt idx="7">
                  <c:v>63107</c:v>
                </c:pt>
                <c:pt idx="8">
                  <c:v>63108</c:v>
                </c:pt>
                <c:pt idx="9">
                  <c:v>63116</c:v>
                </c:pt>
                <c:pt idx="10">
                  <c:v>63118</c:v>
                </c:pt>
                <c:pt idx="11">
                  <c:v>63104</c:v>
                </c:pt>
                <c:pt idx="12">
                  <c:v>63106</c:v>
                </c:pt>
                <c:pt idx="13">
                  <c:v>63139</c:v>
                </c:pt>
                <c:pt idx="14">
                  <c:v>63110</c:v>
                </c:pt>
              </c:numCache>
            </c:numRef>
          </c:cat>
          <c:val>
            <c:numRef>
              <c:f>'Zip Size and Ratio Analysis'!$K$2:$K$16</c:f>
              <c:numCache>
                <c:formatCode>General</c:formatCode>
                <c:ptCount val="15"/>
                <c:pt idx="0">
                  <c:v>653</c:v>
                </c:pt>
                <c:pt idx="1">
                  <c:v>504</c:v>
                </c:pt>
                <c:pt idx="2">
                  <c:v>948</c:v>
                </c:pt>
                <c:pt idx="4">
                  <c:v>719</c:v>
                </c:pt>
                <c:pt idx="5">
                  <c:v>904</c:v>
                </c:pt>
                <c:pt idx="6">
                  <c:v>1580</c:v>
                </c:pt>
                <c:pt idx="7">
                  <c:v>1174</c:v>
                </c:pt>
                <c:pt idx="8">
                  <c:v>1326</c:v>
                </c:pt>
                <c:pt idx="9">
                  <c:v>1561</c:v>
                </c:pt>
                <c:pt idx="10">
                  <c:v>1775</c:v>
                </c:pt>
                <c:pt idx="11">
                  <c:v>2801</c:v>
                </c:pt>
                <c:pt idx="12">
                  <c:v>4161</c:v>
                </c:pt>
                <c:pt idx="13">
                  <c:v>2434</c:v>
                </c:pt>
                <c:pt idx="14">
                  <c:v>2870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3881-4729-93F2-F71D4E4C3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2902831"/>
        <c:axId val="210309227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'Zip Size and Ratio Analysis'!$H$1</c15:sqref>
                        </c15:formulaRef>
                      </c:ext>
                    </c:extLst>
                    <c:strCache>
                      <c:ptCount val="1"/>
                      <c:pt idx="0">
                        <c:v>Zip Code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'Zip Size and Ratio Analysis'!$H$2:$H$16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63147</c:v>
                      </c:pt>
                      <c:pt idx="1">
                        <c:v>63112</c:v>
                      </c:pt>
                      <c:pt idx="2">
                        <c:v>63113</c:v>
                      </c:pt>
                      <c:pt idx="3">
                        <c:v>63103</c:v>
                      </c:pt>
                      <c:pt idx="4">
                        <c:v>63111</c:v>
                      </c:pt>
                      <c:pt idx="5">
                        <c:v>63109</c:v>
                      </c:pt>
                      <c:pt idx="6">
                        <c:v>63115</c:v>
                      </c:pt>
                      <c:pt idx="7">
                        <c:v>63107</c:v>
                      </c:pt>
                      <c:pt idx="8">
                        <c:v>63108</c:v>
                      </c:pt>
                      <c:pt idx="9">
                        <c:v>63116</c:v>
                      </c:pt>
                      <c:pt idx="10">
                        <c:v>63118</c:v>
                      </c:pt>
                      <c:pt idx="11">
                        <c:v>63104</c:v>
                      </c:pt>
                      <c:pt idx="12">
                        <c:v>63106</c:v>
                      </c:pt>
                      <c:pt idx="13">
                        <c:v>63139</c:v>
                      </c:pt>
                      <c:pt idx="14">
                        <c:v>63110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'Zip Size and Ratio Analysis'!$H$2:$H$16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63147</c:v>
                      </c:pt>
                      <c:pt idx="1">
                        <c:v>63112</c:v>
                      </c:pt>
                      <c:pt idx="2">
                        <c:v>63113</c:v>
                      </c:pt>
                      <c:pt idx="3">
                        <c:v>63103</c:v>
                      </c:pt>
                      <c:pt idx="4">
                        <c:v>63111</c:v>
                      </c:pt>
                      <c:pt idx="5">
                        <c:v>63109</c:v>
                      </c:pt>
                      <c:pt idx="6">
                        <c:v>63115</c:v>
                      </c:pt>
                      <c:pt idx="7">
                        <c:v>63107</c:v>
                      </c:pt>
                      <c:pt idx="8">
                        <c:v>63108</c:v>
                      </c:pt>
                      <c:pt idx="9">
                        <c:v>63116</c:v>
                      </c:pt>
                      <c:pt idx="10">
                        <c:v>63118</c:v>
                      </c:pt>
                      <c:pt idx="11">
                        <c:v>63104</c:v>
                      </c:pt>
                      <c:pt idx="12">
                        <c:v>63106</c:v>
                      </c:pt>
                      <c:pt idx="13">
                        <c:v>63139</c:v>
                      </c:pt>
                      <c:pt idx="14">
                        <c:v>63110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43-3881-4729-93F2-F71D4E4C3C48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4"/>
          <c:order val="4"/>
          <c:tx>
            <c:strRef>
              <c:f>'Zip Size and Ratio Analysis'!$M$1</c:f>
              <c:strCache>
                <c:ptCount val="1"/>
                <c:pt idx="0">
                  <c:v>Average Student Teacher Ratio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2A0B-4B64-9B90-6F79135BA5E8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2A0B-4B64-9B90-6F79135BA5E8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2A0B-4B64-9B90-6F79135BA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'Zip Size and Ratio Analysis'!$H$2:$H$16</c:f>
              <c:numCache>
                <c:formatCode>General</c:formatCode>
                <c:ptCount val="15"/>
                <c:pt idx="0">
                  <c:v>63147</c:v>
                </c:pt>
                <c:pt idx="1">
                  <c:v>63112</c:v>
                </c:pt>
                <c:pt idx="2">
                  <c:v>63113</c:v>
                </c:pt>
                <c:pt idx="3">
                  <c:v>63103</c:v>
                </c:pt>
                <c:pt idx="4">
                  <c:v>63111</c:v>
                </c:pt>
                <c:pt idx="5">
                  <c:v>63109</c:v>
                </c:pt>
                <c:pt idx="6">
                  <c:v>63115</c:v>
                </c:pt>
                <c:pt idx="7">
                  <c:v>63107</c:v>
                </c:pt>
                <c:pt idx="8">
                  <c:v>63108</c:v>
                </c:pt>
                <c:pt idx="9">
                  <c:v>63116</c:v>
                </c:pt>
                <c:pt idx="10">
                  <c:v>63118</c:v>
                </c:pt>
                <c:pt idx="11">
                  <c:v>63104</c:v>
                </c:pt>
                <c:pt idx="12">
                  <c:v>63106</c:v>
                </c:pt>
                <c:pt idx="13">
                  <c:v>63139</c:v>
                </c:pt>
                <c:pt idx="14">
                  <c:v>63110</c:v>
                </c:pt>
              </c:numCache>
            </c:numRef>
          </c:cat>
          <c:val>
            <c:numRef>
              <c:f>'Zip Size and Ratio Analysis'!$M$2:$M$16</c:f>
              <c:numCache>
                <c:formatCode>0.00</c:formatCode>
                <c:ptCount val="15"/>
                <c:pt idx="0">
                  <c:v>13.95</c:v>
                </c:pt>
                <c:pt idx="1">
                  <c:v>12.645</c:v>
                </c:pt>
                <c:pt idx="2">
                  <c:v>13.125</c:v>
                </c:pt>
                <c:pt idx="3">
                  <c:v>11.125</c:v>
                </c:pt>
                <c:pt idx="4">
                  <c:v>13.254</c:v>
                </c:pt>
                <c:pt idx="5">
                  <c:v>13.41</c:v>
                </c:pt>
                <c:pt idx="6">
                  <c:v>13.115714285714285</c:v>
                </c:pt>
                <c:pt idx="7">
                  <c:v>12.145000000000001</c:v>
                </c:pt>
                <c:pt idx="8">
                  <c:v>11.47</c:v>
                </c:pt>
                <c:pt idx="9">
                  <c:v>13.995555555555555</c:v>
                </c:pt>
                <c:pt idx="10">
                  <c:v>14.774000000000001</c:v>
                </c:pt>
                <c:pt idx="11">
                  <c:v>12.072222222222223</c:v>
                </c:pt>
                <c:pt idx="12">
                  <c:v>13.292307692307693</c:v>
                </c:pt>
                <c:pt idx="13">
                  <c:v>13.211428571428572</c:v>
                </c:pt>
                <c:pt idx="14">
                  <c:v>12.754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2-3881-4729-93F2-F71D4E4C3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9042191"/>
        <c:axId val="1899709759"/>
      </c:lineChart>
      <c:catAx>
        <c:axId val="210290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092271"/>
        <c:crosses val="autoZero"/>
        <c:auto val="1"/>
        <c:lblAlgn val="ctr"/>
        <c:lblOffset val="100"/>
        <c:noMultiLvlLbl val="0"/>
      </c:catAx>
      <c:valAx>
        <c:axId val="210309227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902831"/>
        <c:crosses val="autoZero"/>
        <c:crossBetween val="between"/>
      </c:valAx>
      <c:valAx>
        <c:axId val="1899709759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042191"/>
        <c:crosses val="max"/>
        <c:crossBetween val="between"/>
      </c:valAx>
      <c:catAx>
        <c:axId val="20490421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99709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[STL Schools.xlsx]Sheet12!PivotTable57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Student to Teacher Ratios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tx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1646C0A-7430-4E1F-B37C-2F44F49111A6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 </a:t>
                </a:r>
                <a:fld id="{603639F8-E524-4F9C-9465-8E20BEE6FCDE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 baseline="0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 </a:t>
                </a:r>
                <a:fld id="{5852233A-D6FD-461C-810D-9EBB7DF252C6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 baseline="0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5"/>
        <c:spPr>
          <a:solidFill>
            <a:schemeClr val="accent6"/>
          </a:solidFill>
          <a:ln>
            <a:noFill/>
          </a:ln>
          <a:effectLst/>
        </c:spPr>
        <c:dLbl>
          <c:idx val="0"/>
          <c:layout>
            <c:manualLayout>
              <c:x val="-4.2622772146438579E-17"/>
              <c:y val="0.3091786916912960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5"/>
          </a:solidFill>
          <a:ln>
            <a:noFill/>
          </a:ln>
          <a:effectLst/>
        </c:spPr>
        <c:dLbl>
          <c:idx val="0"/>
          <c:layout>
            <c:manualLayout>
              <c:x val="0"/>
              <c:y val="0.2104132762899096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4"/>
          </a:solidFill>
          <a:ln>
            <a:noFill/>
          </a:ln>
          <a:effectLst/>
        </c:spPr>
        <c:dLbl>
          <c:idx val="0"/>
          <c:layout>
            <c:manualLayout>
              <c:x val="2.3249053379094304E-3"/>
              <c:y val="0.6612988683397165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tx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6"/>
          </a:solidFill>
          <a:ln>
            <a:noFill/>
          </a:ln>
          <a:effectLst/>
        </c:spPr>
        <c:dLbl>
          <c:idx val="0"/>
          <c:layout>
            <c:manualLayout>
              <c:x val="-4.2622772146438579E-17"/>
              <c:y val="0.3091786916912960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5"/>
          </a:solidFill>
          <a:ln>
            <a:noFill/>
          </a:ln>
          <a:effectLst/>
        </c:spPr>
        <c:dLbl>
          <c:idx val="0"/>
          <c:layout>
            <c:manualLayout>
              <c:x val="0"/>
              <c:y val="0.2104132762899096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dLbl>
          <c:idx val="0"/>
          <c:layout>
            <c:manualLayout>
              <c:x val="2.3249053379094304E-3"/>
              <c:y val="0.6612988683397165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 </a:t>
                </a:r>
                <a:fld id="{5852233A-D6FD-461C-810D-9EBB7DF252C6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 baseline="0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 </a:t>
                </a:r>
                <a:fld id="{603639F8-E524-4F9C-9465-8E20BEE6FCDE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 baseline="0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1646C0A-7430-4E1F-B37C-2F44F49111A6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16"/>
        <c:spPr>
          <a:solidFill>
            <a:schemeClr val="tx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6"/>
          </a:solidFill>
          <a:ln>
            <a:noFill/>
          </a:ln>
          <a:effectLst/>
        </c:spPr>
        <c:dLbl>
          <c:idx val="0"/>
          <c:layout>
            <c:manualLayout>
              <c:x val="-4.2622772146438579E-17"/>
              <c:y val="0.3091786916912960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5"/>
          </a:solidFill>
          <a:ln>
            <a:noFill/>
          </a:ln>
          <a:effectLst/>
        </c:spPr>
        <c:dLbl>
          <c:idx val="0"/>
          <c:layout>
            <c:manualLayout>
              <c:x val="0"/>
              <c:y val="0.2104132762899096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dLbl>
          <c:idx val="0"/>
          <c:layout>
            <c:manualLayout>
              <c:x val="2.3249053379094304E-3"/>
              <c:y val="0.6612988683397165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 </a:t>
                </a:r>
                <a:fld id="{5852233A-D6FD-461C-810D-9EBB7DF252C6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 baseline="0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 </a:t>
                </a:r>
                <a:fld id="{603639F8-E524-4F9C-9465-8E20BEE6FCDE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 baseline="0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1646C0A-7430-4E1F-B37C-2F44F49111A6}" type="VALUE">
                  <a:rPr lang="en-US" baseline="0"/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[VALUE]</a:t>
                </a:fld>
                <a:endParaRPr lang="en-US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dlblFieldTable/>
              <c15:showDataLabelsRange val="0"/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12734748394779613"/>
          <c:y val="0.17104972375690608"/>
          <c:w val="0.79315387586295694"/>
          <c:h val="0.614588929836165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Sheet12!$B$3</c:f>
              <c:strCache>
                <c:ptCount val="1"/>
                <c:pt idx="0">
                  <c:v>Total Students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A-4023-9FEF-4DCDD884DCD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A-4023-9FEF-4DCDD884DCD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A-4023-9FEF-4DCDD884DCD5}"/>
              </c:ext>
            </c:extLst>
          </c:dPt>
          <c:dLbls>
            <c:dLbl>
              <c:idx val="0"/>
              <c:layout>
                <c:manualLayout>
                  <c:x val="-4.2622772146438579E-17"/>
                  <c:y val="0.30917869169129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DA-4023-9FEF-4DCDD884DCD5}"/>
                </c:ext>
              </c:extLst>
            </c:dLbl>
            <c:dLbl>
              <c:idx val="1"/>
              <c:layout>
                <c:manualLayout>
                  <c:x val="0"/>
                  <c:y val="0.21041327628990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DA-4023-9FEF-4DCDD884DCD5}"/>
                </c:ext>
              </c:extLst>
            </c:dLbl>
            <c:dLbl>
              <c:idx val="2"/>
              <c:layout>
                <c:manualLayout>
                  <c:x val="-9.3081963789450415E-3"/>
                  <c:y val="0.64986958367268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DA-4023-9FEF-4DCDD884DC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Sheet12!$A$4:$A$7</c:f>
              <c:strCache>
                <c:ptCount val="3"/>
                <c:pt idx="0">
                  <c:v>Charter</c:v>
                </c:pt>
                <c:pt idx="1">
                  <c:v>Private</c:v>
                </c:pt>
                <c:pt idx="2">
                  <c:v>Public</c:v>
                </c:pt>
              </c:strCache>
            </c:strRef>
          </c:cat>
          <c:val>
            <c:numRef>
              <c:f>Sheet12!$B$4:$B$7</c:f>
              <c:numCache>
                <c:formatCode>#,##0</c:formatCode>
                <c:ptCount val="3"/>
                <c:pt idx="0">
                  <c:v>9409</c:v>
                </c:pt>
                <c:pt idx="1">
                  <c:v>5474</c:v>
                </c:pt>
                <c:pt idx="2">
                  <c:v>23410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DA-4023-9FEF-4DCDD884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870831"/>
        <c:axId val="2097544591"/>
      </c:barChart>
      <c:lineChart>
        <c:grouping val="standard"/>
        <c:varyColors val="0"/>
        <c:ser>
          <c:idx val="1"/>
          <c:order val="1"/>
          <c:tx>
            <c:strRef>
              <c:f>Sheet12!$C$3</c:f>
              <c:strCache>
                <c:ptCount val="1"/>
                <c:pt idx="0">
                  <c:v>Avg Student Teacher Ratio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5852233A-D6FD-461C-810D-9EBB7DF252C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BDA-4023-9FEF-4DCDD884DC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603639F8-E524-4F9C-9465-8E20BEE6FCD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BDA-4023-9FEF-4DCDD884DCD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1646C0A-7430-4E1F-B37C-2F44F49111A6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BDA-4023-9FEF-4DCDD884DCD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Sheet12!$A$4:$A$7</c:f>
              <c:strCache>
                <c:ptCount val="3"/>
                <c:pt idx="0">
                  <c:v>Charter</c:v>
                </c:pt>
                <c:pt idx="1">
                  <c:v>Private</c:v>
                </c:pt>
                <c:pt idx="2">
                  <c:v>Public</c:v>
                </c:pt>
              </c:strCache>
            </c:strRef>
          </c:cat>
          <c:val>
            <c:numRef>
              <c:f>Sheet12!$C$4:$C$7</c:f>
              <c:numCache>
                <c:formatCode>0</c:formatCode>
                <c:ptCount val="3"/>
                <c:pt idx="0">
                  <c:v>12.751724137931035</c:v>
                </c:pt>
                <c:pt idx="1">
                  <c:v>11.389615384615384</c:v>
                </c:pt>
                <c:pt idx="2">
                  <c:v>13.640298507462687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BDA-4023-9FEF-4DCDD884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868831"/>
        <c:axId val="2097550415"/>
      </c:lineChart>
      <c:catAx>
        <c:axId val="21028708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7544591"/>
        <c:crosses val="autoZero"/>
        <c:auto val="1"/>
        <c:lblAlgn val="ctr"/>
        <c:lblOffset val="100"/>
        <c:noMultiLvlLbl val="0"/>
      </c:catAx>
      <c:valAx>
        <c:axId val="209754459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870831"/>
        <c:crosses val="autoZero"/>
        <c:crossBetween val="between"/>
      </c:valAx>
      <c:valAx>
        <c:axId val="2097550415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868831"/>
        <c:crosses val="max"/>
        <c:crossBetween val="between"/>
      </c:valAx>
      <c:catAx>
        <c:axId val="21028688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75504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19T19:04:31.310" idx="1">
    <p:pos x="1125" y="2029"/>
    <p:text>Revised</p:text>
    <p:extLst>
      <p:ext uri="{C676402C-5697-4E1C-873F-D02D1690AC5C}">
        <p15:threadingInfo xmlns:p15="http://schemas.microsoft.com/office/powerpoint/2012/main" timeZoneBias="300"/>
      </p:ext>
    </p:extLst>
  </p:cm>
  <p:cm authorId="1" dt="2018-08-19T19:12:59.045" idx="3">
    <p:pos x="5716" y="3678"/>
    <p:text>Add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19T19:04:41.872" idx="2">
    <p:pos x="1613" y="1542"/>
    <p:text>Revised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381B43-BFCF-4701-A356-49CFF1C36E3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D26CED-8FD3-4DBC-AB00-D508518DDA2A}">
      <dgm:prSet phldrT="[Text]"/>
      <dgm:spPr/>
      <dgm:t>
        <a:bodyPr/>
        <a:lstStyle/>
        <a:p>
          <a:r>
            <a:rPr lang="en-US" dirty="0"/>
            <a:t>Data Gathering</a:t>
          </a:r>
        </a:p>
      </dgm:t>
    </dgm:pt>
    <dgm:pt modelId="{33318D24-9247-44E7-A40C-82A07EB1BC0F}" type="parTrans" cxnId="{A56ED4A4-288C-4DEA-8132-AE5880B6C755}">
      <dgm:prSet/>
      <dgm:spPr/>
      <dgm:t>
        <a:bodyPr/>
        <a:lstStyle/>
        <a:p>
          <a:endParaRPr lang="en-US"/>
        </a:p>
      </dgm:t>
    </dgm:pt>
    <dgm:pt modelId="{D617B856-5F38-45B9-B8F5-360BB05D8A1B}" type="sibTrans" cxnId="{A56ED4A4-288C-4DEA-8132-AE5880B6C755}">
      <dgm:prSet/>
      <dgm:spPr/>
      <dgm:t>
        <a:bodyPr/>
        <a:lstStyle/>
        <a:p>
          <a:endParaRPr lang="en-US"/>
        </a:p>
      </dgm:t>
    </dgm:pt>
    <dgm:pt modelId="{1B5A953D-8BCB-4BF7-9543-C47F533EEE42}">
      <dgm:prSet phldrT="[Text]"/>
      <dgm:spPr/>
      <dgm:t>
        <a:bodyPr/>
        <a:lstStyle/>
        <a:p>
          <a:r>
            <a:rPr lang="en-US" dirty="0"/>
            <a:t>Request sent via Postman to Yelp</a:t>
          </a:r>
        </a:p>
      </dgm:t>
    </dgm:pt>
    <dgm:pt modelId="{A7C6864E-6B6F-4C44-95FC-FA5D2783750B}" type="parTrans" cxnId="{21F66843-39EC-49C3-ACD4-F5AD5AF2BCD9}">
      <dgm:prSet/>
      <dgm:spPr/>
      <dgm:t>
        <a:bodyPr/>
        <a:lstStyle/>
        <a:p>
          <a:endParaRPr lang="en-US"/>
        </a:p>
      </dgm:t>
    </dgm:pt>
    <dgm:pt modelId="{70865056-91C6-47D3-9BCF-82CCC67B88E2}" type="sibTrans" cxnId="{21F66843-39EC-49C3-ACD4-F5AD5AF2BCD9}">
      <dgm:prSet/>
      <dgm:spPr/>
      <dgm:t>
        <a:bodyPr/>
        <a:lstStyle/>
        <a:p>
          <a:endParaRPr lang="en-US"/>
        </a:p>
      </dgm:t>
    </dgm:pt>
    <dgm:pt modelId="{E3DC4C89-585D-4A19-A9C6-55CEA211C2D1}">
      <dgm:prSet phldrT="[Text]"/>
      <dgm:spPr/>
      <dgm:t>
        <a:bodyPr/>
        <a:lstStyle/>
        <a:p>
          <a:r>
            <a:rPr lang="en-US" dirty="0"/>
            <a:t>Response captured in JSON format.</a:t>
          </a:r>
        </a:p>
      </dgm:t>
    </dgm:pt>
    <dgm:pt modelId="{68ECC121-0850-4F85-B7D6-903E37B985C5}" type="parTrans" cxnId="{99AA2673-29FF-4C95-A7C9-AD05848E83CE}">
      <dgm:prSet/>
      <dgm:spPr/>
      <dgm:t>
        <a:bodyPr/>
        <a:lstStyle/>
        <a:p>
          <a:endParaRPr lang="en-US"/>
        </a:p>
      </dgm:t>
    </dgm:pt>
    <dgm:pt modelId="{1AE2B84F-9BE7-4D0E-B717-F66A304D0939}" type="sibTrans" cxnId="{99AA2673-29FF-4C95-A7C9-AD05848E83CE}">
      <dgm:prSet/>
      <dgm:spPr/>
      <dgm:t>
        <a:bodyPr/>
        <a:lstStyle/>
        <a:p>
          <a:endParaRPr lang="en-US"/>
        </a:p>
      </dgm:t>
    </dgm:pt>
    <dgm:pt modelId="{18A03117-A14A-43CC-A277-61D159763B7C}">
      <dgm:prSet phldrT="[Text]"/>
      <dgm:spPr/>
      <dgm:t>
        <a:bodyPr/>
        <a:lstStyle/>
        <a:p>
          <a:r>
            <a:rPr lang="en-US" dirty="0"/>
            <a:t>Data Processing</a:t>
          </a:r>
        </a:p>
      </dgm:t>
    </dgm:pt>
    <dgm:pt modelId="{FFD26FD9-FAB0-4B41-A111-984A555C4F59}" type="parTrans" cxnId="{17519442-BE8E-4458-9D84-01A333DAA5B6}">
      <dgm:prSet/>
      <dgm:spPr/>
      <dgm:t>
        <a:bodyPr/>
        <a:lstStyle/>
        <a:p>
          <a:endParaRPr lang="en-US"/>
        </a:p>
      </dgm:t>
    </dgm:pt>
    <dgm:pt modelId="{7770CAF9-E92D-4912-9393-0F14D8BEE984}" type="sibTrans" cxnId="{17519442-BE8E-4458-9D84-01A333DAA5B6}">
      <dgm:prSet/>
      <dgm:spPr/>
      <dgm:t>
        <a:bodyPr/>
        <a:lstStyle/>
        <a:p>
          <a:endParaRPr lang="en-US"/>
        </a:p>
      </dgm:t>
    </dgm:pt>
    <dgm:pt modelId="{AB9DAA93-47EE-4516-8FE4-3E9C2DB8A886}">
      <dgm:prSet phldrT="[Text]"/>
      <dgm:spPr/>
      <dgm:t>
        <a:bodyPr/>
        <a:lstStyle/>
        <a:p>
          <a:r>
            <a:rPr lang="en-US" dirty="0"/>
            <a:t>Reviewed the JSON file and finalized the Business Categories</a:t>
          </a:r>
        </a:p>
      </dgm:t>
    </dgm:pt>
    <dgm:pt modelId="{275DF1FB-2DDA-41A5-AEF4-43DE89553A70}" type="parTrans" cxnId="{C3BA2611-8538-4318-9D51-F5329F72085E}">
      <dgm:prSet/>
      <dgm:spPr/>
      <dgm:t>
        <a:bodyPr/>
        <a:lstStyle/>
        <a:p>
          <a:endParaRPr lang="en-US"/>
        </a:p>
      </dgm:t>
    </dgm:pt>
    <dgm:pt modelId="{B9578F0B-BEA3-4970-8491-B4D66D975088}" type="sibTrans" cxnId="{C3BA2611-8538-4318-9D51-F5329F72085E}">
      <dgm:prSet/>
      <dgm:spPr/>
      <dgm:t>
        <a:bodyPr/>
        <a:lstStyle/>
        <a:p>
          <a:endParaRPr lang="en-US"/>
        </a:p>
      </dgm:t>
    </dgm:pt>
    <dgm:pt modelId="{1A04BB7F-A369-4415-883E-B14D4BCB820C}">
      <dgm:prSet phldrT="[Text]"/>
      <dgm:spPr/>
      <dgm:t>
        <a:bodyPr/>
        <a:lstStyle/>
        <a:p>
          <a:r>
            <a:rPr lang="en-US" dirty="0"/>
            <a:t>Data Visualizations</a:t>
          </a:r>
        </a:p>
      </dgm:t>
    </dgm:pt>
    <dgm:pt modelId="{6BE24745-C727-4ACE-AEE5-52E97519D85E}" type="parTrans" cxnId="{39E27825-2931-4C0C-89B5-3CFEFC2C237F}">
      <dgm:prSet/>
      <dgm:spPr/>
      <dgm:t>
        <a:bodyPr/>
        <a:lstStyle/>
        <a:p>
          <a:endParaRPr lang="en-US"/>
        </a:p>
      </dgm:t>
    </dgm:pt>
    <dgm:pt modelId="{8ED73DA2-89C9-4284-95EB-0D1A11D7011B}" type="sibTrans" cxnId="{39E27825-2931-4C0C-89B5-3CFEFC2C237F}">
      <dgm:prSet/>
      <dgm:spPr/>
      <dgm:t>
        <a:bodyPr/>
        <a:lstStyle/>
        <a:p>
          <a:endParaRPr lang="en-US"/>
        </a:p>
      </dgm:t>
    </dgm:pt>
    <dgm:pt modelId="{6C07358A-8572-4ACF-BB8E-13DAE0A18B22}">
      <dgm:prSet phldrT="[Text]"/>
      <dgm:spPr/>
      <dgm:t>
        <a:bodyPr/>
        <a:lstStyle/>
        <a:p>
          <a:r>
            <a:rPr lang="en-US" dirty="0"/>
            <a:t>Converted the CSV files to Data Frame using Pandas</a:t>
          </a:r>
        </a:p>
      </dgm:t>
    </dgm:pt>
    <dgm:pt modelId="{C2B83273-0F6C-4F69-9615-35C594C5FBB6}" type="parTrans" cxnId="{A3C18337-76B6-419A-8181-F340161D14EF}">
      <dgm:prSet/>
      <dgm:spPr/>
      <dgm:t>
        <a:bodyPr/>
        <a:lstStyle/>
        <a:p>
          <a:endParaRPr lang="en-US"/>
        </a:p>
      </dgm:t>
    </dgm:pt>
    <dgm:pt modelId="{0A091877-F1FC-4901-AA9D-78DFBB41D496}" type="sibTrans" cxnId="{A3C18337-76B6-419A-8181-F340161D14EF}">
      <dgm:prSet/>
      <dgm:spPr/>
      <dgm:t>
        <a:bodyPr/>
        <a:lstStyle/>
        <a:p>
          <a:endParaRPr lang="en-US"/>
        </a:p>
      </dgm:t>
    </dgm:pt>
    <dgm:pt modelId="{D2838887-10F7-4AE6-87BD-F4FFC4678B54}">
      <dgm:prSet phldrT="[Text]"/>
      <dgm:spPr/>
      <dgm:t>
        <a:bodyPr/>
        <a:lstStyle/>
        <a:p>
          <a:r>
            <a:rPr lang="en-US" dirty="0"/>
            <a:t>Generated the necessary Bar Charts using Matplotlib</a:t>
          </a:r>
        </a:p>
      </dgm:t>
    </dgm:pt>
    <dgm:pt modelId="{BA3BAF6C-771E-404D-A1BB-5F996FF3E68D}" type="parTrans" cxnId="{C98CAA06-4C93-4CF2-861E-99102F3BDA39}">
      <dgm:prSet/>
      <dgm:spPr/>
      <dgm:t>
        <a:bodyPr/>
        <a:lstStyle/>
        <a:p>
          <a:endParaRPr lang="en-US"/>
        </a:p>
      </dgm:t>
    </dgm:pt>
    <dgm:pt modelId="{6976330E-D8E2-4A73-BF6F-18EFDFE1E8DE}" type="sibTrans" cxnId="{C98CAA06-4C93-4CF2-861E-99102F3BDA39}">
      <dgm:prSet/>
      <dgm:spPr/>
      <dgm:t>
        <a:bodyPr/>
        <a:lstStyle/>
        <a:p>
          <a:endParaRPr lang="en-US"/>
        </a:p>
      </dgm:t>
    </dgm:pt>
    <dgm:pt modelId="{07D706F3-8278-4538-AABE-CC184F721C9C}">
      <dgm:prSet phldrT="[Text]"/>
      <dgm:spPr/>
      <dgm:t>
        <a:bodyPr/>
        <a:lstStyle/>
        <a:p>
          <a:r>
            <a:rPr lang="en-US" dirty="0"/>
            <a:t>Process JSON file using Python and generated a CSV file for each business Category</a:t>
          </a:r>
        </a:p>
      </dgm:t>
    </dgm:pt>
    <dgm:pt modelId="{88B62C82-B2ED-4BF4-ABA9-AAA1BB9464CC}" type="parTrans" cxnId="{B60585FB-836D-44AA-83E2-17FD99E8BB48}">
      <dgm:prSet/>
      <dgm:spPr/>
      <dgm:t>
        <a:bodyPr/>
        <a:lstStyle/>
        <a:p>
          <a:endParaRPr lang="en-US"/>
        </a:p>
      </dgm:t>
    </dgm:pt>
    <dgm:pt modelId="{6AB766C7-E0F6-4341-9B48-2757EAA56E5B}" type="sibTrans" cxnId="{B60585FB-836D-44AA-83E2-17FD99E8BB48}">
      <dgm:prSet/>
      <dgm:spPr/>
      <dgm:t>
        <a:bodyPr/>
        <a:lstStyle/>
        <a:p>
          <a:endParaRPr lang="en-US"/>
        </a:p>
      </dgm:t>
    </dgm:pt>
    <dgm:pt modelId="{37FBE2A5-FB8D-4B15-912D-344C099959E6}" type="pres">
      <dgm:prSet presAssocID="{32381B43-BFCF-4701-A356-49CFF1C36E39}" presName="linearFlow" presStyleCnt="0">
        <dgm:presLayoutVars>
          <dgm:dir/>
          <dgm:animLvl val="lvl"/>
          <dgm:resizeHandles val="exact"/>
        </dgm:presLayoutVars>
      </dgm:prSet>
      <dgm:spPr/>
    </dgm:pt>
    <dgm:pt modelId="{235E136F-EE0C-4300-AF47-05F9E43FA7D7}" type="pres">
      <dgm:prSet presAssocID="{B0D26CED-8FD3-4DBC-AB00-D508518DDA2A}" presName="composite" presStyleCnt="0"/>
      <dgm:spPr/>
    </dgm:pt>
    <dgm:pt modelId="{8FB0658C-E734-4625-BDCD-82CCCE122770}" type="pres">
      <dgm:prSet presAssocID="{B0D26CED-8FD3-4DBC-AB00-D508518DDA2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D8588E2-A67D-40EE-B097-914F9E7D35D8}" type="pres">
      <dgm:prSet presAssocID="{B0D26CED-8FD3-4DBC-AB00-D508518DDA2A}" presName="descendantText" presStyleLbl="alignAcc1" presStyleIdx="0" presStyleCnt="3">
        <dgm:presLayoutVars>
          <dgm:bulletEnabled val="1"/>
        </dgm:presLayoutVars>
      </dgm:prSet>
      <dgm:spPr/>
    </dgm:pt>
    <dgm:pt modelId="{04A25AAE-5F83-40BB-8371-841448EE4012}" type="pres">
      <dgm:prSet presAssocID="{D617B856-5F38-45B9-B8F5-360BB05D8A1B}" presName="sp" presStyleCnt="0"/>
      <dgm:spPr/>
    </dgm:pt>
    <dgm:pt modelId="{49C85DA7-B442-46EA-99C5-8C6ACC230A92}" type="pres">
      <dgm:prSet presAssocID="{18A03117-A14A-43CC-A277-61D159763B7C}" presName="composite" presStyleCnt="0"/>
      <dgm:spPr/>
    </dgm:pt>
    <dgm:pt modelId="{40332E26-9655-4041-BAE4-9321574441ED}" type="pres">
      <dgm:prSet presAssocID="{18A03117-A14A-43CC-A277-61D159763B7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7A2C6F8-F7B2-4AAC-AEB5-8C98894B36AD}" type="pres">
      <dgm:prSet presAssocID="{18A03117-A14A-43CC-A277-61D159763B7C}" presName="descendantText" presStyleLbl="alignAcc1" presStyleIdx="1" presStyleCnt="3">
        <dgm:presLayoutVars>
          <dgm:bulletEnabled val="1"/>
        </dgm:presLayoutVars>
      </dgm:prSet>
      <dgm:spPr/>
    </dgm:pt>
    <dgm:pt modelId="{A2CF2ABA-7D03-4315-ACCA-7654C46823DB}" type="pres">
      <dgm:prSet presAssocID="{7770CAF9-E92D-4912-9393-0F14D8BEE984}" presName="sp" presStyleCnt="0"/>
      <dgm:spPr/>
    </dgm:pt>
    <dgm:pt modelId="{8744CF58-0080-47E4-A8DC-C9F591C79222}" type="pres">
      <dgm:prSet presAssocID="{1A04BB7F-A369-4415-883E-B14D4BCB820C}" presName="composite" presStyleCnt="0"/>
      <dgm:spPr/>
    </dgm:pt>
    <dgm:pt modelId="{5F487EA2-3E38-4ABE-9CA8-2DDBF1C115A9}" type="pres">
      <dgm:prSet presAssocID="{1A04BB7F-A369-4415-883E-B14D4BCB820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B1D63BE-0341-4EB7-AC6D-43C04EBA1DB8}" type="pres">
      <dgm:prSet presAssocID="{1A04BB7F-A369-4415-883E-B14D4BCB820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98CAA06-4C93-4CF2-861E-99102F3BDA39}" srcId="{1A04BB7F-A369-4415-883E-B14D4BCB820C}" destId="{D2838887-10F7-4AE6-87BD-F4FFC4678B54}" srcOrd="1" destOrd="0" parTransId="{BA3BAF6C-771E-404D-A1BB-5F996FF3E68D}" sibTransId="{6976330E-D8E2-4A73-BF6F-18EFDFE1E8DE}"/>
    <dgm:cxn modelId="{C3B1050E-97F1-4321-AD24-B04C4C7E3C68}" type="presOf" srcId="{6C07358A-8572-4ACF-BB8E-13DAE0A18B22}" destId="{CB1D63BE-0341-4EB7-AC6D-43C04EBA1DB8}" srcOrd="0" destOrd="0" presId="urn:microsoft.com/office/officeart/2005/8/layout/chevron2"/>
    <dgm:cxn modelId="{C3BA2611-8538-4318-9D51-F5329F72085E}" srcId="{18A03117-A14A-43CC-A277-61D159763B7C}" destId="{AB9DAA93-47EE-4516-8FE4-3E9C2DB8A886}" srcOrd="0" destOrd="0" parTransId="{275DF1FB-2DDA-41A5-AEF4-43DE89553A70}" sibTransId="{B9578F0B-BEA3-4970-8491-B4D66D975088}"/>
    <dgm:cxn modelId="{028C2414-8F1F-406D-BD27-A322E5B6CACB}" type="presOf" srcId="{07D706F3-8278-4538-AABE-CC184F721C9C}" destId="{C7A2C6F8-F7B2-4AAC-AEB5-8C98894B36AD}" srcOrd="0" destOrd="1" presId="urn:microsoft.com/office/officeart/2005/8/layout/chevron2"/>
    <dgm:cxn modelId="{39E27825-2931-4C0C-89B5-3CFEFC2C237F}" srcId="{32381B43-BFCF-4701-A356-49CFF1C36E39}" destId="{1A04BB7F-A369-4415-883E-B14D4BCB820C}" srcOrd="2" destOrd="0" parTransId="{6BE24745-C727-4ACE-AEE5-52E97519D85E}" sibTransId="{8ED73DA2-89C9-4284-95EB-0D1A11D7011B}"/>
    <dgm:cxn modelId="{E8E3AD2F-B8E8-44CA-8560-863861C9BBF5}" type="presOf" srcId="{AB9DAA93-47EE-4516-8FE4-3E9C2DB8A886}" destId="{C7A2C6F8-F7B2-4AAC-AEB5-8C98894B36AD}" srcOrd="0" destOrd="0" presId="urn:microsoft.com/office/officeart/2005/8/layout/chevron2"/>
    <dgm:cxn modelId="{A3C18337-76B6-419A-8181-F340161D14EF}" srcId="{1A04BB7F-A369-4415-883E-B14D4BCB820C}" destId="{6C07358A-8572-4ACF-BB8E-13DAE0A18B22}" srcOrd="0" destOrd="0" parTransId="{C2B83273-0F6C-4F69-9615-35C594C5FBB6}" sibTransId="{0A091877-F1FC-4901-AA9D-78DFBB41D496}"/>
    <dgm:cxn modelId="{17519442-BE8E-4458-9D84-01A333DAA5B6}" srcId="{32381B43-BFCF-4701-A356-49CFF1C36E39}" destId="{18A03117-A14A-43CC-A277-61D159763B7C}" srcOrd="1" destOrd="0" parTransId="{FFD26FD9-FAB0-4B41-A111-984A555C4F59}" sibTransId="{7770CAF9-E92D-4912-9393-0F14D8BEE984}"/>
    <dgm:cxn modelId="{21F66843-39EC-49C3-ACD4-F5AD5AF2BCD9}" srcId="{B0D26CED-8FD3-4DBC-AB00-D508518DDA2A}" destId="{1B5A953D-8BCB-4BF7-9543-C47F533EEE42}" srcOrd="0" destOrd="0" parTransId="{A7C6864E-6B6F-4C44-95FC-FA5D2783750B}" sibTransId="{70865056-91C6-47D3-9BCF-82CCC67B88E2}"/>
    <dgm:cxn modelId="{99AA2673-29FF-4C95-A7C9-AD05848E83CE}" srcId="{B0D26CED-8FD3-4DBC-AB00-D508518DDA2A}" destId="{E3DC4C89-585D-4A19-A9C6-55CEA211C2D1}" srcOrd="1" destOrd="0" parTransId="{68ECC121-0850-4F85-B7D6-903E37B985C5}" sibTransId="{1AE2B84F-9BE7-4D0E-B717-F66A304D0939}"/>
    <dgm:cxn modelId="{06A4457F-4C4F-43BA-84F5-B0DB78A825E7}" type="presOf" srcId="{1B5A953D-8BCB-4BF7-9543-C47F533EEE42}" destId="{AD8588E2-A67D-40EE-B097-914F9E7D35D8}" srcOrd="0" destOrd="0" presId="urn:microsoft.com/office/officeart/2005/8/layout/chevron2"/>
    <dgm:cxn modelId="{8424D19B-147A-4A47-A145-8954C1AB0150}" type="presOf" srcId="{B0D26CED-8FD3-4DBC-AB00-D508518DDA2A}" destId="{8FB0658C-E734-4625-BDCD-82CCCE122770}" srcOrd="0" destOrd="0" presId="urn:microsoft.com/office/officeart/2005/8/layout/chevron2"/>
    <dgm:cxn modelId="{8F6BFCA1-2EFF-4DEC-86C9-CB6C39B4D372}" type="presOf" srcId="{18A03117-A14A-43CC-A277-61D159763B7C}" destId="{40332E26-9655-4041-BAE4-9321574441ED}" srcOrd="0" destOrd="0" presId="urn:microsoft.com/office/officeart/2005/8/layout/chevron2"/>
    <dgm:cxn modelId="{A56ED4A4-288C-4DEA-8132-AE5880B6C755}" srcId="{32381B43-BFCF-4701-A356-49CFF1C36E39}" destId="{B0D26CED-8FD3-4DBC-AB00-D508518DDA2A}" srcOrd="0" destOrd="0" parTransId="{33318D24-9247-44E7-A40C-82A07EB1BC0F}" sibTransId="{D617B856-5F38-45B9-B8F5-360BB05D8A1B}"/>
    <dgm:cxn modelId="{535564E2-CC8C-44BA-A9DB-0D1CE32E859A}" type="presOf" srcId="{32381B43-BFCF-4701-A356-49CFF1C36E39}" destId="{37FBE2A5-FB8D-4B15-912D-344C099959E6}" srcOrd="0" destOrd="0" presId="urn:microsoft.com/office/officeart/2005/8/layout/chevron2"/>
    <dgm:cxn modelId="{B160E6E5-D01E-4852-B875-ACD91EDEA340}" type="presOf" srcId="{E3DC4C89-585D-4A19-A9C6-55CEA211C2D1}" destId="{AD8588E2-A67D-40EE-B097-914F9E7D35D8}" srcOrd="0" destOrd="1" presId="urn:microsoft.com/office/officeart/2005/8/layout/chevron2"/>
    <dgm:cxn modelId="{CCADF7E5-0A35-4DD4-9A5B-A8DD7DEB77D6}" type="presOf" srcId="{1A04BB7F-A369-4415-883E-B14D4BCB820C}" destId="{5F487EA2-3E38-4ABE-9CA8-2DDBF1C115A9}" srcOrd="0" destOrd="0" presId="urn:microsoft.com/office/officeart/2005/8/layout/chevron2"/>
    <dgm:cxn modelId="{8293BDF3-44A7-45EA-AA40-41599136F805}" type="presOf" srcId="{D2838887-10F7-4AE6-87BD-F4FFC4678B54}" destId="{CB1D63BE-0341-4EB7-AC6D-43C04EBA1DB8}" srcOrd="0" destOrd="1" presId="urn:microsoft.com/office/officeart/2005/8/layout/chevron2"/>
    <dgm:cxn modelId="{B60585FB-836D-44AA-83E2-17FD99E8BB48}" srcId="{18A03117-A14A-43CC-A277-61D159763B7C}" destId="{07D706F3-8278-4538-AABE-CC184F721C9C}" srcOrd="1" destOrd="0" parTransId="{88B62C82-B2ED-4BF4-ABA9-AAA1BB9464CC}" sibTransId="{6AB766C7-E0F6-4341-9B48-2757EAA56E5B}"/>
    <dgm:cxn modelId="{00A5B7BC-93FD-495D-8A77-4B6CCF76BF20}" type="presParOf" srcId="{37FBE2A5-FB8D-4B15-912D-344C099959E6}" destId="{235E136F-EE0C-4300-AF47-05F9E43FA7D7}" srcOrd="0" destOrd="0" presId="urn:microsoft.com/office/officeart/2005/8/layout/chevron2"/>
    <dgm:cxn modelId="{524C4121-7DEA-40E0-96F2-B8B627B30220}" type="presParOf" srcId="{235E136F-EE0C-4300-AF47-05F9E43FA7D7}" destId="{8FB0658C-E734-4625-BDCD-82CCCE122770}" srcOrd="0" destOrd="0" presId="urn:microsoft.com/office/officeart/2005/8/layout/chevron2"/>
    <dgm:cxn modelId="{B8C34684-4D59-47D2-9C90-AAE3A0EC7069}" type="presParOf" srcId="{235E136F-EE0C-4300-AF47-05F9E43FA7D7}" destId="{AD8588E2-A67D-40EE-B097-914F9E7D35D8}" srcOrd="1" destOrd="0" presId="urn:microsoft.com/office/officeart/2005/8/layout/chevron2"/>
    <dgm:cxn modelId="{6CD9FF40-0F11-4FA2-AB8E-754916E88D2F}" type="presParOf" srcId="{37FBE2A5-FB8D-4B15-912D-344C099959E6}" destId="{04A25AAE-5F83-40BB-8371-841448EE4012}" srcOrd="1" destOrd="0" presId="urn:microsoft.com/office/officeart/2005/8/layout/chevron2"/>
    <dgm:cxn modelId="{E13C8C62-E573-4B92-B1C2-99C995228430}" type="presParOf" srcId="{37FBE2A5-FB8D-4B15-912D-344C099959E6}" destId="{49C85DA7-B442-46EA-99C5-8C6ACC230A92}" srcOrd="2" destOrd="0" presId="urn:microsoft.com/office/officeart/2005/8/layout/chevron2"/>
    <dgm:cxn modelId="{A5D14392-5AFC-4577-A2F2-9D757995BF2F}" type="presParOf" srcId="{49C85DA7-B442-46EA-99C5-8C6ACC230A92}" destId="{40332E26-9655-4041-BAE4-9321574441ED}" srcOrd="0" destOrd="0" presId="urn:microsoft.com/office/officeart/2005/8/layout/chevron2"/>
    <dgm:cxn modelId="{658A0ECF-59ED-4DA6-B884-608619E2F527}" type="presParOf" srcId="{49C85DA7-B442-46EA-99C5-8C6ACC230A92}" destId="{C7A2C6F8-F7B2-4AAC-AEB5-8C98894B36AD}" srcOrd="1" destOrd="0" presId="urn:microsoft.com/office/officeart/2005/8/layout/chevron2"/>
    <dgm:cxn modelId="{50258FE8-5732-4F6A-BAB6-76B6DD54132A}" type="presParOf" srcId="{37FBE2A5-FB8D-4B15-912D-344C099959E6}" destId="{A2CF2ABA-7D03-4315-ACCA-7654C46823DB}" srcOrd="3" destOrd="0" presId="urn:microsoft.com/office/officeart/2005/8/layout/chevron2"/>
    <dgm:cxn modelId="{4097304C-AD93-4503-B249-007E51281AC3}" type="presParOf" srcId="{37FBE2A5-FB8D-4B15-912D-344C099959E6}" destId="{8744CF58-0080-47E4-A8DC-C9F591C79222}" srcOrd="4" destOrd="0" presId="urn:microsoft.com/office/officeart/2005/8/layout/chevron2"/>
    <dgm:cxn modelId="{B9587B98-BB1B-4C68-8475-6E496F53A94E}" type="presParOf" srcId="{8744CF58-0080-47E4-A8DC-C9F591C79222}" destId="{5F487EA2-3E38-4ABE-9CA8-2DDBF1C115A9}" srcOrd="0" destOrd="0" presId="urn:microsoft.com/office/officeart/2005/8/layout/chevron2"/>
    <dgm:cxn modelId="{9121C2F4-4DC2-408B-9C20-79EA1A25185F}" type="presParOf" srcId="{8744CF58-0080-47E4-A8DC-C9F591C79222}" destId="{CB1D63BE-0341-4EB7-AC6D-43C04EBA1D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0658C-E734-4625-BDCD-82CCCE122770}">
      <dsp:nvSpPr>
        <dsp:cNvPr id="0" name=""/>
        <dsp:cNvSpPr/>
      </dsp:nvSpPr>
      <dsp:spPr>
        <a:xfrm rot="5400000">
          <a:off x="-342810" y="344901"/>
          <a:ext cx="2285400" cy="15997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Data Gathering</a:t>
          </a:r>
        </a:p>
      </dsp:txBody>
      <dsp:txXfrm rot="-5400000">
        <a:off x="0" y="801981"/>
        <a:ext cx="1599780" cy="685620"/>
      </dsp:txXfrm>
    </dsp:sp>
    <dsp:sp modelId="{AD8588E2-A67D-40EE-B097-914F9E7D35D8}">
      <dsp:nvSpPr>
        <dsp:cNvPr id="0" name=""/>
        <dsp:cNvSpPr/>
      </dsp:nvSpPr>
      <dsp:spPr>
        <a:xfrm rot="5400000">
          <a:off x="3143235" y="-1541363"/>
          <a:ext cx="1485510" cy="45724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Request sent via Postman to Yelp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Response captured in JSON format.</a:t>
          </a:r>
        </a:p>
      </dsp:txBody>
      <dsp:txXfrm rot="-5400000">
        <a:off x="1599781" y="74608"/>
        <a:ext cx="4499902" cy="1340476"/>
      </dsp:txXfrm>
    </dsp:sp>
    <dsp:sp modelId="{40332E26-9655-4041-BAE4-9321574441ED}">
      <dsp:nvSpPr>
        <dsp:cNvPr id="0" name=""/>
        <dsp:cNvSpPr/>
      </dsp:nvSpPr>
      <dsp:spPr>
        <a:xfrm rot="5400000">
          <a:off x="-342810" y="2441453"/>
          <a:ext cx="2285400" cy="15997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Data Processing</a:t>
          </a:r>
        </a:p>
      </dsp:txBody>
      <dsp:txXfrm rot="-5400000">
        <a:off x="0" y="2898533"/>
        <a:ext cx="1599780" cy="685620"/>
      </dsp:txXfrm>
    </dsp:sp>
    <dsp:sp modelId="{C7A2C6F8-F7B2-4AAC-AEB5-8C98894B36AD}">
      <dsp:nvSpPr>
        <dsp:cNvPr id="0" name=""/>
        <dsp:cNvSpPr/>
      </dsp:nvSpPr>
      <dsp:spPr>
        <a:xfrm rot="5400000">
          <a:off x="3143235" y="555188"/>
          <a:ext cx="1485510" cy="45724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Reviewed the JSON file and finalized the Business Categories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Process JSON file using Python and generated a CSV file for each business Category</a:t>
          </a:r>
        </a:p>
      </dsp:txBody>
      <dsp:txXfrm rot="-5400000">
        <a:off x="1599781" y="2171160"/>
        <a:ext cx="4499902" cy="1340476"/>
      </dsp:txXfrm>
    </dsp:sp>
    <dsp:sp modelId="{5F487EA2-3E38-4ABE-9CA8-2DDBF1C115A9}">
      <dsp:nvSpPr>
        <dsp:cNvPr id="0" name=""/>
        <dsp:cNvSpPr/>
      </dsp:nvSpPr>
      <dsp:spPr>
        <a:xfrm rot="5400000">
          <a:off x="-342810" y="4538005"/>
          <a:ext cx="2285400" cy="15997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Data Visualizations</a:t>
          </a:r>
        </a:p>
      </dsp:txBody>
      <dsp:txXfrm rot="-5400000">
        <a:off x="0" y="4995085"/>
        <a:ext cx="1599780" cy="685620"/>
      </dsp:txXfrm>
    </dsp:sp>
    <dsp:sp modelId="{CB1D63BE-0341-4EB7-AC6D-43C04EBA1DB8}">
      <dsp:nvSpPr>
        <dsp:cNvPr id="0" name=""/>
        <dsp:cNvSpPr/>
      </dsp:nvSpPr>
      <dsp:spPr>
        <a:xfrm rot="5400000">
          <a:off x="3143235" y="2651740"/>
          <a:ext cx="1485510" cy="45724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Converted the CSV files to Data Frame using Pandas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Generated the necessary Bar Charts using Matplotlib</a:t>
          </a:r>
        </a:p>
      </dsp:txBody>
      <dsp:txXfrm rot="-5400000">
        <a:off x="1599781" y="4267712"/>
        <a:ext cx="4499902" cy="1340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97719-8A0B-44E7-8809-F3DCE7929536}" type="datetimeFigureOut">
              <a:rPr lang="en-US" smtClean="0"/>
              <a:t>8/20/2018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37735-C326-44F8-8B86-75FD3984FA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6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included zips fully contained in city limits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37735-C326-44F8-8B86-75FD3984FAA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5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63110</a:t>
            </a:r>
            <a:r>
              <a:rPr lang="en-US" dirty="0"/>
              <a:t> –  Cheltenham, The Hill, Shaw, Botanical Heights, &amp; Forest Park Southeast.</a:t>
            </a:r>
          </a:p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63139</a:t>
            </a:r>
            <a:r>
              <a:rPr lang="en-US" dirty="0"/>
              <a:t> –Hi-Pointe, Franz Park, Clifton Heights, Southwest Garden, &amp; </a:t>
            </a:r>
            <a:r>
              <a:rPr lang="en-US" dirty="0" err="1"/>
              <a:t>Northhampton</a:t>
            </a:r>
            <a:r>
              <a:rPr lang="en-US" dirty="0"/>
              <a:t>.</a:t>
            </a:r>
          </a:p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63106</a:t>
            </a:r>
            <a:r>
              <a:rPr lang="en-US" dirty="0"/>
              <a:t> – St. Louis Place, Old North St. Louis, </a:t>
            </a:r>
            <a:r>
              <a:rPr lang="en-US" dirty="0" err="1"/>
              <a:t>Carr</a:t>
            </a:r>
            <a:r>
              <a:rPr lang="en-US" dirty="0"/>
              <a:t> Square, &amp; Columbus Square.</a:t>
            </a:r>
          </a:p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63104</a:t>
            </a:r>
            <a:r>
              <a:rPr lang="en-US" dirty="0"/>
              <a:t> – The Gate, Lafayette Square, Compton Heights, Fox Park, McKinley Heights, </a:t>
            </a:r>
            <a:r>
              <a:rPr lang="en-US" dirty="0" err="1"/>
              <a:t>Soulard</a:t>
            </a:r>
            <a:r>
              <a:rPr lang="en-US" dirty="0"/>
              <a:t>, &amp; </a:t>
            </a:r>
            <a:r>
              <a:rPr lang="en-US" dirty="0" err="1"/>
              <a:t>Kosckuisko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37735-C326-44F8-8B86-75FD3984FAA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3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63110</a:t>
            </a:r>
            <a:r>
              <a:rPr lang="en-US" dirty="0"/>
              <a:t> –  Cheltenham, The Hill, Shaw, Botanical Heights, &amp; Forest Park Southeast.</a:t>
            </a:r>
          </a:p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63139</a:t>
            </a:r>
            <a:r>
              <a:rPr lang="en-US" dirty="0"/>
              <a:t> –Hi-Pointe, Franz Park, Clifton Heights, Southwest Garden, &amp; </a:t>
            </a:r>
            <a:r>
              <a:rPr lang="en-US" dirty="0" err="1"/>
              <a:t>Northhampton</a:t>
            </a:r>
            <a:r>
              <a:rPr lang="en-US" dirty="0"/>
              <a:t>.</a:t>
            </a:r>
          </a:p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63106</a:t>
            </a:r>
            <a:r>
              <a:rPr lang="en-US" dirty="0"/>
              <a:t> – St. Louis Place, Old North St. Louis, </a:t>
            </a:r>
            <a:r>
              <a:rPr lang="en-US" dirty="0" err="1"/>
              <a:t>Carr</a:t>
            </a:r>
            <a:r>
              <a:rPr lang="en-US" dirty="0"/>
              <a:t> Square, &amp; Columbus Square.</a:t>
            </a:r>
          </a:p>
          <a:p>
            <a:pPr marL="45720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sz="1400" b="1" dirty="0"/>
              <a:t>63104</a:t>
            </a:r>
            <a:r>
              <a:rPr lang="en-US" dirty="0"/>
              <a:t> – The Gate, Lafayette Square, Compton Heights, Fox Park, McKinley Heights, </a:t>
            </a:r>
            <a:r>
              <a:rPr lang="en-US" dirty="0" err="1"/>
              <a:t>Soulard</a:t>
            </a:r>
            <a:r>
              <a:rPr lang="en-US" dirty="0"/>
              <a:t>, &amp; </a:t>
            </a:r>
            <a:r>
              <a:rPr lang="en-US" dirty="0" err="1"/>
              <a:t>Kosckuisko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37735-C326-44F8-8B86-75FD3984FAA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0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156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7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0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3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06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0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7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72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6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1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28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ivehere.show/" TargetMode="External"/><Relationship Id="rId2" Type="http://schemas.openxmlformats.org/officeDocument/2006/relationships/hyperlink" Target="https://www.stlouis-mo.gov/neighborhood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openstl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F73A-7344-4B70-B565-FB2F3C52EA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Discover St Louis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3693A-265F-46FD-8DF6-4585CDE848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Analytics Project 1</a:t>
            </a:r>
          </a:p>
          <a:p>
            <a:r>
              <a:rPr lang="en-US" dirty="0"/>
              <a:t>Rori Cooper, Rebecca Kalhorn, Raj Sikka</a:t>
            </a:r>
          </a:p>
        </p:txBody>
      </p:sp>
      <p:pic>
        <p:nvPicPr>
          <p:cNvPr id="1026" name="Picture 2" descr="St. Louis Skyline With Arc Clip Art">
            <a:extLst>
              <a:ext uri="{FF2B5EF4-FFF2-40B4-BE49-F238E27FC236}">
                <a16:creationId xmlns:a16="http://schemas.microsoft.com/office/drawing/2014/main" id="{9643D339-96CB-4CA3-8CC4-4DBB45BAE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70" y="2542032"/>
            <a:ext cx="28384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7B6922-652A-42AB-9DBC-114DEE919C8B}"/>
              </a:ext>
            </a:extLst>
          </p:cNvPr>
          <p:cNvSpPr/>
          <p:nvPr/>
        </p:nvSpPr>
        <p:spPr>
          <a:xfrm>
            <a:off x="3727938" y="5797796"/>
            <a:ext cx="8464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Using public data to show the distinctive neighborhood characteristics of St. Louis City.</a:t>
            </a:r>
          </a:p>
        </p:txBody>
      </p:sp>
    </p:spTree>
    <p:extLst>
      <p:ext uri="{BB962C8B-B14F-4D97-AF65-F5344CB8AC3E}">
        <p14:creationId xmlns:p14="http://schemas.microsoft.com/office/powerpoint/2010/main" val="57580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D5DC-4139-43F9-932E-7FCA8574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Challenges, Take a 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6CB9E-99DF-4213-89D4-2C1464C6E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474" y="194297"/>
            <a:ext cx="7090117" cy="4644990"/>
          </a:xfrm>
        </p:spPr>
        <p:txBody>
          <a:bodyPr>
            <a:noAutofit/>
          </a:bodyPr>
          <a:lstStyle/>
          <a:p>
            <a:r>
              <a:rPr lang="en-US" sz="1700" dirty="0">
                <a:solidFill>
                  <a:schemeClr val="accent1"/>
                </a:solidFill>
              </a:rPr>
              <a:t>Challenges:</a:t>
            </a:r>
          </a:p>
          <a:p>
            <a:r>
              <a:rPr lang="en-US" sz="1700" dirty="0">
                <a:solidFill>
                  <a:schemeClr val="tx1"/>
                </a:solidFill>
              </a:rPr>
              <a:t>When sending a Business request via postman.  Yelp had limitations to providing only 50 responses (max limit) Had to send multiple requests to obtain the required data. </a:t>
            </a:r>
          </a:p>
          <a:p>
            <a:r>
              <a:rPr lang="en-US" sz="1700" dirty="0">
                <a:solidFill>
                  <a:schemeClr val="tx1"/>
                </a:solidFill>
              </a:rPr>
              <a:t>In some cases I had to customize the python code to accommodate the categories within the JSON file as they were not uniform.  </a:t>
            </a:r>
          </a:p>
          <a:p>
            <a:r>
              <a:rPr lang="en-US" sz="1700" dirty="0">
                <a:solidFill>
                  <a:schemeClr val="tx1"/>
                </a:solidFill>
              </a:rPr>
              <a:t>Same businesses spelt in JSON response with different formats. Had to customize the code to accommodate it. </a:t>
            </a:r>
          </a:p>
          <a:p>
            <a:r>
              <a:rPr lang="en-US" sz="1700" dirty="0">
                <a:solidFill>
                  <a:schemeClr val="accent1"/>
                </a:solidFill>
              </a:rPr>
              <a:t>Takeaways</a:t>
            </a:r>
          </a:p>
          <a:p>
            <a:r>
              <a:rPr lang="en-US" sz="1700" dirty="0">
                <a:solidFill>
                  <a:schemeClr val="tx1"/>
                </a:solidFill>
              </a:rPr>
              <a:t>Learnt a how to apply the Data Analytics skills obtained so far in this project. </a:t>
            </a:r>
          </a:p>
          <a:p>
            <a:r>
              <a:rPr lang="en-US" sz="1700" dirty="0">
                <a:solidFill>
                  <a:schemeClr val="tx1"/>
                </a:solidFill>
              </a:rPr>
              <a:t>Plan to have a strategy when trying to pull the data. I plan to look into Google’s Geo locator for conducting Business search. </a:t>
            </a:r>
          </a:p>
          <a:p>
            <a:r>
              <a:rPr lang="en-US" sz="1700" dirty="0">
                <a:solidFill>
                  <a:schemeClr val="tx1"/>
                </a:solidFill>
              </a:rPr>
              <a:t>I plan to do the following to improve the current solution by doing the following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Expanding the Data Visualizations by using maps.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Providing a rating module which will assist in providing a rating for each zip code. </a:t>
            </a:r>
          </a:p>
          <a:p>
            <a:endParaRPr lang="en-US" sz="1700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FAD547F-0642-40C2-B8D7-D65818DF58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974641"/>
              </p:ext>
            </p:extLst>
          </p:nvPr>
        </p:nvGraphicFramePr>
        <p:xfrm>
          <a:off x="277618" y="593813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FAD547F-0642-40C2-B8D7-D65818DF5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618" y="593813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F3823F1-6485-4490-899A-2E13EA4B2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561" y="336452"/>
            <a:ext cx="3932237" cy="6465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CEA95-2B49-42B3-AEB5-CA10759AB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768" y="5467876"/>
            <a:ext cx="2487232" cy="8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9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206-D5A9-4F4E-A4F7-7B09C9E8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89E2-5C1D-46C5-8ABC-46DDF7FC8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Variety of School Types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 Enrollment by Type and Zip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 to Teacher Ratios by Type and Zip Code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1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206-D5A9-4F4E-A4F7-7B09C9E8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05" y="206188"/>
            <a:ext cx="2938818" cy="1390600"/>
          </a:xfrm>
        </p:spPr>
        <p:txBody>
          <a:bodyPr>
            <a:noAutofit/>
          </a:bodyPr>
          <a:lstStyle/>
          <a:p>
            <a:r>
              <a:rPr lang="en-US" sz="3200" dirty="0"/>
              <a:t>Variety of School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89E2-5C1D-46C5-8ABC-46DDF7FC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845734"/>
            <a:ext cx="3441700" cy="2098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school choices for St. Louis families: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67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private</a:t>
            </a:r>
          </a:p>
          <a:p>
            <a:pPr marL="292608" lvl="1" indent="0">
              <a:buNone/>
            </a:pPr>
            <a:endParaRPr lang="en-US" dirty="0"/>
          </a:p>
          <a:p>
            <a:pPr marL="749808" lvl="1" indent="-457200">
              <a:buFont typeface="+mj-lt"/>
              <a:buAutoNum type="arabicPeriod"/>
            </a:pPr>
            <a:endParaRPr lang="en-US" dirty="0"/>
          </a:p>
          <a:p>
            <a:pPr marL="29260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C48C5D87-AB7A-4F91-90DE-BD8DE7785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452605"/>
              </p:ext>
            </p:extLst>
          </p:nvPr>
        </p:nvGraphicFramePr>
        <p:xfrm>
          <a:off x="404255" y="3343765"/>
          <a:ext cx="4376738" cy="3090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25D886FB-7F94-4E26-BE7D-742B19498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9854203"/>
              </p:ext>
            </p:extLst>
          </p:nvPr>
        </p:nvGraphicFramePr>
        <p:xfrm>
          <a:off x="4244455" y="668740"/>
          <a:ext cx="7366868" cy="188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B18F16F5-A295-4B66-AE6C-4A13379B9B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071383"/>
              </p:ext>
            </p:extLst>
          </p:nvPr>
        </p:nvGraphicFramePr>
        <p:xfrm>
          <a:off x="4244454" y="2552132"/>
          <a:ext cx="7366867" cy="1583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645F3D62-7A3D-4FE5-B248-B68911168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090382"/>
              </p:ext>
            </p:extLst>
          </p:nvPr>
        </p:nvGraphicFramePr>
        <p:xfrm>
          <a:off x="4244454" y="4384342"/>
          <a:ext cx="7366867" cy="1753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01B920C5-1FAB-42B5-95D6-574ECDB5138D}"/>
              </a:ext>
            </a:extLst>
          </p:cNvPr>
          <p:cNvSpPr txBox="1"/>
          <p:nvPr/>
        </p:nvSpPr>
        <p:spPr>
          <a:xfrm>
            <a:off x="6096000" y="327546"/>
            <a:ext cx="29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Enrollment per School Type</a:t>
            </a:r>
          </a:p>
        </p:txBody>
      </p:sp>
    </p:spTree>
    <p:extLst>
      <p:ext uri="{BB962C8B-B14F-4D97-AF65-F5344CB8AC3E}">
        <p14:creationId xmlns:p14="http://schemas.microsoft.com/office/powerpoint/2010/main" val="1751217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206-D5A9-4F4E-A4F7-7B09C9E8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1" y="206188"/>
            <a:ext cx="2757542" cy="1390600"/>
          </a:xfrm>
        </p:spPr>
        <p:txBody>
          <a:bodyPr>
            <a:noAutofit/>
          </a:bodyPr>
          <a:lstStyle/>
          <a:p>
            <a:r>
              <a:rPr lang="en-US" sz="3200" dirty="0"/>
              <a:t>Student Enrollment</a:t>
            </a:r>
            <a:br>
              <a:rPr lang="en-US" sz="3200" dirty="0"/>
            </a:br>
            <a:r>
              <a:rPr lang="en-US" sz="2000" dirty="0"/>
              <a:t>by Type and Zip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89E2-5C1D-46C5-8ABC-46DDF7FC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943100"/>
            <a:ext cx="3017001" cy="429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38,000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 enrolled in St. Louis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Charter, Private, &amp; Public Schools.</a:t>
            </a:r>
          </a:p>
          <a:p>
            <a:pPr marL="0" indent="0">
              <a:buNone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Zips with highest enrollment: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63110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(10 schools)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63139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(14 schools)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63106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(13 schools)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63104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(18 schools)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140DE2CB-112A-46C4-A9CE-D50AB78BBE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256426"/>
              </p:ext>
            </p:extLst>
          </p:nvPr>
        </p:nvGraphicFramePr>
        <p:xfrm>
          <a:off x="3854823" y="466165"/>
          <a:ext cx="8122023" cy="618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9253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206-D5A9-4F4E-A4F7-7B09C9E8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1" y="206188"/>
            <a:ext cx="2757542" cy="1390600"/>
          </a:xfrm>
        </p:spPr>
        <p:txBody>
          <a:bodyPr>
            <a:noAutofit/>
          </a:bodyPr>
          <a:lstStyle/>
          <a:p>
            <a:r>
              <a:rPr lang="en-US" sz="3200" dirty="0"/>
              <a:t>Student to Teacher Ratios</a:t>
            </a:r>
            <a:br>
              <a:rPr lang="en-US" sz="3200" dirty="0"/>
            </a:br>
            <a:r>
              <a:rPr lang="en-US" sz="2000" dirty="0"/>
              <a:t>by Type and Zip Code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F2A2D51-00D8-4D21-82B8-B69955B095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191529"/>
              </p:ext>
            </p:extLst>
          </p:nvPr>
        </p:nvGraphicFramePr>
        <p:xfrm>
          <a:off x="3854823" y="206188"/>
          <a:ext cx="8337177" cy="61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A600794-25C0-4EFF-BE70-715DE7D0E1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332311"/>
              </p:ext>
            </p:extLst>
          </p:nvPr>
        </p:nvGraphicFramePr>
        <p:xfrm>
          <a:off x="245660" y="4039737"/>
          <a:ext cx="3866618" cy="261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6C7278-AC2C-493F-9398-FE6645AD2251}"/>
              </a:ext>
            </a:extLst>
          </p:cNvPr>
          <p:cNvSpPr txBox="1"/>
          <p:nvPr/>
        </p:nvSpPr>
        <p:spPr>
          <a:xfrm>
            <a:off x="622300" y="1787857"/>
            <a:ext cx="302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Zips with lowest ratios: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63103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(1,520 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63108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(2,190 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63104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(4,103 students)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Private Schools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report the lowest ratios.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34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5FC2-7E97-4D5B-93D2-68CD3344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493675" cy="1450757"/>
          </a:xfrm>
        </p:spPr>
        <p:txBody>
          <a:bodyPr/>
          <a:lstStyle/>
          <a:p>
            <a:r>
              <a:rPr lang="en-US" dirty="0"/>
              <a:t>School Types by Zip Code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888E5A-A4ED-45FF-84E3-37731EB8D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08" t="7956" r="34069" b="1121"/>
          <a:stretch/>
        </p:blipFill>
        <p:spPr>
          <a:xfrm>
            <a:off x="5852162" y="129447"/>
            <a:ext cx="5934612" cy="6599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97252-F5B0-487C-B1EE-3BD23C72817D}"/>
              </a:ext>
            </a:extLst>
          </p:cNvPr>
          <p:cNvSpPr txBox="1"/>
          <p:nvPr/>
        </p:nvSpPr>
        <p:spPr>
          <a:xfrm>
            <a:off x="405226" y="1955409"/>
            <a:ext cx="5221853" cy="467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schools of any type identified 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63101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(Downtown) and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(Riverfront and Gateway Arch).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63109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unique because more students are enrolled in private schools than public. No charter schools were identified in this zip code.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unique because no students were enrolled in public or private schools. 100% of the students are enrolled in charter schools in this zip code.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63147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unique because no students were enrolled in charter or private schools. 100% of the students are enrolled in public schools in this zip code.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87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AA10-D354-4330-9252-6BA75069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Crime: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D7F96-571F-44B2-BCD9-70467F61B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Original data from stlouis-gov.mo/data was given by neighborhood.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Crimes to consider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Violent Crimes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Non-Violent Neighborhood Crimes (i.e. stolen property, vandalism, drug abuse, etc)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Non-Neighborhood Crimes (i.e. forgery, embezzlement, etc)</a:t>
            </a:r>
          </a:p>
          <a:p>
            <a:pPr marL="201168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1356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8E5D92-8D9E-4473-9A93-0799DC3E8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06" t="8888" r="8808"/>
          <a:stretch/>
        </p:blipFill>
        <p:spPr>
          <a:xfrm>
            <a:off x="1097280" y="1737360"/>
            <a:ext cx="9406632" cy="512064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100713A-393E-46BC-92A0-8DE3C21B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 Counts By Type and Neighborhood</a:t>
            </a:r>
          </a:p>
        </p:txBody>
      </p:sp>
    </p:spTree>
    <p:extLst>
      <p:ext uri="{BB962C8B-B14F-4D97-AF65-F5344CB8AC3E}">
        <p14:creationId xmlns:p14="http://schemas.microsoft.com/office/powerpoint/2010/main" val="235622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77E12-F1D4-4F99-873E-862E4367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 Counts By Type and Zip 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228EAA-EF29-4A3C-A1BE-0FEB9D7A1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27" t="9009" r="9517" b="4265"/>
          <a:stretch/>
        </p:blipFill>
        <p:spPr>
          <a:xfrm>
            <a:off x="1036320" y="1737360"/>
            <a:ext cx="9725088" cy="5120640"/>
          </a:xfrm>
        </p:spPr>
      </p:pic>
    </p:spTree>
    <p:extLst>
      <p:ext uri="{BB962C8B-B14F-4D97-AF65-F5344CB8AC3E}">
        <p14:creationId xmlns:p14="http://schemas.microsoft.com/office/powerpoint/2010/main" val="177087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065DC-A30A-4630-900B-DE7048D6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 Counts By Type and Zip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E6F48-C31D-4F3D-AA88-BEDFC4CD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" y="1845734"/>
            <a:ext cx="12065391" cy="4023360"/>
          </a:xfrm>
        </p:spPr>
        <p:txBody>
          <a:bodyPr/>
          <a:lstStyle/>
          <a:p>
            <a:pPr marL="201168" lvl="1" indent="0">
              <a:buNone/>
            </a:pPr>
            <a:r>
              <a:rPr lang="en-US" dirty="0"/>
              <a:t>              Violent Crimes 		        Non-Violent Neighborhood Crimes 	       Non-Neighborhood Crimes 					 (i.e. stolen property, vandalism, drug abuse, </a:t>
            </a:r>
            <a:r>
              <a:rPr lang="en-US" dirty="0" err="1"/>
              <a:t>etc</a:t>
            </a:r>
            <a:r>
              <a:rPr lang="en-US" dirty="0"/>
              <a:t>)    (i.e. forgery, embezzlement,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01168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8F191-2A05-428D-9A69-161F0A843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24" y="2378001"/>
            <a:ext cx="2756943" cy="4430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C2303-5090-4638-BDEF-1C1AD01FF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24" y="6408836"/>
            <a:ext cx="2776291" cy="407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AD002-0248-4842-8033-841788225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274" y="2378001"/>
            <a:ext cx="2577100" cy="4430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A24CE-B056-431B-9072-C44D75D15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224" y="6439967"/>
            <a:ext cx="2743200" cy="42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2BED1F-2DE9-4BCB-94B3-800159102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458" y="2378001"/>
            <a:ext cx="2577100" cy="4447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B0BE81-91F4-40A6-ACF2-6406D8CD5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612" y="6468542"/>
            <a:ext cx="275272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73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154C4F-646E-4220-8310-8095E172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0F4442-651E-43E0-9266-CF7392852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Narrowing down data to consider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Finding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Data delineated by different factors (Tracts, Neighborhoods, Zip Codes)</a:t>
            </a:r>
          </a:p>
        </p:txBody>
      </p:sp>
    </p:spTree>
    <p:extLst>
      <p:ext uri="{BB962C8B-B14F-4D97-AF65-F5344CB8AC3E}">
        <p14:creationId xmlns:p14="http://schemas.microsoft.com/office/powerpoint/2010/main" val="2032404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D9F4-0337-41C7-8B2F-3AC0E505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Income: ~Median </a:t>
            </a:r>
            <a:br>
              <a:rPr lang="en-US" dirty="0"/>
            </a:br>
            <a:r>
              <a:rPr lang="en-US" dirty="0"/>
              <a:t>Income by Zip Code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09FDE8-FBCA-4273-9A8A-99A5F57DD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7569" y="286602"/>
            <a:ext cx="3470663" cy="5880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C758C-0924-40D9-A0D2-A465D50AE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569" y="6127334"/>
            <a:ext cx="3470663" cy="730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A6A2B-3283-448E-A575-2414DE9BC84C}"/>
              </a:ext>
            </a:extLst>
          </p:cNvPr>
          <p:cNvSpPr txBox="1"/>
          <p:nvPr/>
        </p:nvSpPr>
        <p:spPr>
          <a:xfrm>
            <a:off x="1301908" y="2721114"/>
            <a:ext cx="47940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average of the median incomes by tract for each zip code.</a:t>
            </a:r>
          </a:p>
        </p:txBody>
      </p:sp>
    </p:spTree>
    <p:extLst>
      <p:ext uri="{BB962C8B-B14F-4D97-AF65-F5344CB8AC3E}">
        <p14:creationId xmlns:p14="http://schemas.microsoft.com/office/powerpoint/2010/main" val="68420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288D-40AE-4524-BA00-932F6792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Research/Next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9A6B7-AF3D-487E-A8A4-BDBC7726D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Ratings</a:t>
            </a:r>
          </a:p>
          <a:p>
            <a:r>
              <a:rPr lang="en-US" dirty="0"/>
              <a:t>Compare St. Louis to county and nation</a:t>
            </a:r>
          </a:p>
          <a:p>
            <a:r>
              <a:rPr lang="en-US" dirty="0"/>
              <a:t>Use other data</a:t>
            </a:r>
          </a:p>
          <a:p>
            <a:pPr lvl="1"/>
            <a:r>
              <a:rPr lang="en-US" dirty="0"/>
              <a:t> Google instead of Yelp</a:t>
            </a:r>
          </a:p>
          <a:p>
            <a:r>
              <a:rPr lang="en-US" dirty="0"/>
              <a:t>Other categories to consider</a:t>
            </a:r>
          </a:p>
          <a:p>
            <a:pPr lvl="1"/>
            <a:r>
              <a:rPr lang="en-US" dirty="0"/>
              <a:t>Home price</a:t>
            </a:r>
          </a:p>
          <a:p>
            <a:pPr lvl="1"/>
            <a:r>
              <a:rPr lang="en-US" dirty="0"/>
              <a:t>Home owners/renters</a:t>
            </a:r>
          </a:p>
          <a:p>
            <a:pPr lvl="1"/>
            <a:r>
              <a:rPr lang="en-US" dirty="0"/>
              <a:t>Diversity</a:t>
            </a:r>
          </a:p>
          <a:p>
            <a:pPr lvl="1"/>
            <a:r>
              <a:rPr lang="en-US" dirty="0"/>
              <a:t>Parks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20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083B-3976-4130-845F-D0D20AAA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to Continue Discovering St. Louis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D50DE-CEE6-4802-BF0D-95C11F8A3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305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Read</a:t>
            </a:r>
            <a:r>
              <a:rPr lang="en-US" dirty="0"/>
              <a:t> - St. Louis City’s official website info </a:t>
            </a:r>
            <a:r>
              <a:rPr lang="en-US" dirty="0">
                <a:hlinkClick r:id="rId2"/>
              </a:rPr>
              <a:t>https://www.stlouis-mo.gov/neighborhoods/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Listen</a:t>
            </a:r>
            <a:r>
              <a:rPr lang="en-US" sz="2400" dirty="0"/>
              <a:t> </a:t>
            </a:r>
            <a:r>
              <a:rPr lang="en-US" dirty="0"/>
              <a:t>- Local NPR Podcast </a:t>
            </a:r>
            <a:r>
              <a:rPr lang="en-US" dirty="0">
                <a:hlinkClick r:id="rId3"/>
              </a:rPr>
              <a:t>http://www.welivehere.show/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Act</a:t>
            </a:r>
            <a:r>
              <a:rPr lang="en-US" dirty="0"/>
              <a:t> - Local Meetup/Volunteer Community </a:t>
            </a:r>
            <a:r>
              <a:rPr lang="en-US" dirty="0">
                <a:hlinkClick r:id="rId4"/>
              </a:rPr>
              <a:t>http://openstl.org/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ctr"/>
            <a:r>
              <a:rPr lang="en-US" sz="2400" dirty="0"/>
              <a:t>We hope you enjoyed our presentation. </a:t>
            </a:r>
          </a:p>
          <a:p>
            <a:pPr algn="ctr"/>
            <a:r>
              <a:rPr lang="en-US" sz="2400" dirty="0"/>
              <a:t>Thank you for your time!</a:t>
            </a:r>
          </a:p>
          <a:p>
            <a:pPr algn="ctr"/>
            <a:r>
              <a:rPr lang="en-US" dirty="0"/>
              <a:t>Rori, Rebecca, and Raj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1555A-F70F-46EE-A1F7-B31945A26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409" y="4415972"/>
            <a:ext cx="2840982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7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67FF8-ACC4-4078-92B1-29A9FA55E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Challenges: </a:t>
            </a:r>
            <a:br>
              <a:rPr lang="en-US" dirty="0"/>
            </a:br>
            <a:r>
              <a:rPr lang="en-US" dirty="0"/>
              <a:t>Narrowing Down Data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5054A-58E8-4BF6-A224-F54CAC632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Areas</a:t>
            </a:r>
          </a:p>
          <a:p>
            <a:pPr lvl="1"/>
            <a:r>
              <a:rPr lang="en-US" dirty="0"/>
              <a:t>Businesses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Crime</a:t>
            </a:r>
          </a:p>
          <a:p>
            <a:pPr lvl="1"/>
            <a:r>
              <a:rPr lang="en-US" dirty="0"/>
              <a:t>Income</a:t>
            </a:r>
          </a:p>
        </p:txBody>
      </p:sp>
    </p:spTree>
    <p:extLst>
      <p:ext uri="{BB962C8B-B14F-4D97-AF65-F5344CB8AC3E}">
        <p14:creationId xmlns:p14="http://schemas.microsoft.com/office/powerpoint/2010/main" val="855670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C889-8391-4CE7-8340-E677A1FF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Challenges:</a:t>
            </a:r>
            <a:br>
              <a:rPr lang="en-US" dirty="0"/>
            </a:br>
            <a:r>
              <a:rPr lang="en-US" dirty="0"/>
              <a:t>Narrowing and Finding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A0130-1267-420C-AB1C-B59254767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Businesses (JSON)</a:t>
            </a:r>
          </a:p>
          <a:p>
            <a:pPr lvl="1"/>
            <a:r>
              <a:rPr lang="en-US" dirty="0"/>
              <a:t>Yelp</a:t>
            </a:r>
          </a:p>
          <a:p>
            <a:r>
              <a:rPr lang="en-US" dirty="0"/>
              <a:t>Education (Jupyter Notebook and CSV Files)</a:t>
            </a:r>
          </a:p>
          <a:p>
            <a:pPr lvl="1"/>
            <a:r>
              <a:rPr lang="en-US" dirty="0"/>
              <a:t> National Center for Educational Sciences (NCES) – (https://nces.ed.gov/ccd/schoolsearch/ and https://nces.ed.gov/surveys/pss/privateschoolsearch/).</a:t>
            </a:r>
          </a:p>
          <a:p>
            <a:r>
              <a:rPr lang="en-US" dirty="0"/>
              <a:t>Crime (Jupyter Notebook and CSV Files)</a:t>
            </a:r>
          </a:p>
          <a:p>
            <a:pPr lvl="1"/>
            <a:r>
              <a:rPr lang="en-US" dirty="0"/>
              <a:t>City of St. Louis Open Statistics (https://www.stlouis-mo.gov/data/)</a:t>
            </a:r>
          </a:p>
          <a:p>
            <a:r>
              <a:rPr lang="en-US" dirty="0"/>
              <a:t>Income/Population (Excel)</a:t>
            </a:r>
          </a:p>
          <a:p>
            <a:pPr lvl="1"/>
            <a:r>
              <a:rPr lang="en-US" dirty="0"/>
              <a:t>2010 Census and 2016 est (Home Mortgage Disclosure Act from www.stlouis-mo.gov)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4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E9AF-B9DD-41A2-AC09-B688F216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20798"/>
          </a:xfrm>
        </p:spPr>
        <p:txBody>
          <a:bodyPr/>
          <a:lstStyle/>
          <a:p>
            <a:r>
              <a:rPr lang="en-US" dirty="0"/>
              <a:t>Tracts, Neighborhoods and Zips, Oh 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2EC2E1-F02C-484E-8943-03A8015D6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462"/>
          <a:stretch/>
        </p:blipFill>
        <p:spPr>
          <a:xfrm>
            <a:off x="304800" y="1207401"/>
            <a:ext cx="11025809" cy="5498199"/>
          </a:xfrm>
        </p:spPr>
      </p:pic>
    </p:spTree>
    <p:extLst>
      <p:ext uri="{BB962C8B-B14F-4D97-AF65-F5344CB8AC3E}">
        <p14:creationId xmlns:p14="http://schemas.microsoft.com/office/powerpoint/2010/main" val="252032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9F1560-6FA8-425C-BA5C-DF264A7C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33814"/>
          </a:xfrm>
        </p:spPr>
        <p:txBody>
          <a:bodyPr/>
          <a:lstStyle/>
          <a:p>
            <a:r>
              <a:rPr lang="en-US" dirty="0"/>
              <a:t>Challenges: Find Relationships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55FFC86-9EAA-43BB-AA4C-70DB387FB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260" y="1033670"/>
            <a:ext cx="4184035" cy="458362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Neighborhoods and Zip Codes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8EBF4F-3E4A-45C7-AA97-A984CBB05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7275" y="1020418"/>
            <a:ext cx="4184034" cy="458362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Neighborhoods and Tract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C1CFD5-85ED-4249-AC99-0AB99E6F8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3" t="4428" r="-1193" b="3187"/>
          <a:stretch/>
        </p:blipFill>
        <p:spPr>
          <a:xfrm>
            <a:off x="835114" y="1325215"/>
            <a:ext cx="3431397" cy="484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B44BA-B379-40D4-AA35-0B514182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0" t="11908" r="7117" b="6666"/>
          <a:stretch/>
        </p:blipFill>
        <p:spPr>
          <a:xfrm>
            <a:off x="4162413" y="1325215"/>
            <a:ext cx="3549660" cy="4848665"/>
          </a:xfrm>
          <a:prstGeom prst="rect">
            <a:avLst/>
          </a:prstGeom>
        </p:spPr>
      </p:pic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7F44B0FF-C8AD-43A9-8F91-B00874098394}"/>
              </a:ext>
            </a:extLst>
          </p:cNvPr>
          <p:cNvSpPr txBox="1">
            <a:spLocks/>
          </p:cNvSpPr>
          <p:nvPr/>
        </p:nvSpPr>
        <p:spPr>
          <a:xfrm>
            <a:off x="7712074" y="954154"/>
            <a:ext cx="4184034" cy="4583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dirty="0"/>
              <a:t>Tracts and Zips Codes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2E2995-EDE5-4622-9215-53CD01E70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2" t="13257" r="10523" b="7187"/>
          <a:stretch/>
        </p:blipFill>
        <p:spPr>
          <a:xfrm>
            <a:off x="7712075" y="1320223"/>
            <a:ext cx="3760972" cy="47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4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21184B-D7F6-4997-803D-F63BDE957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by Zip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1BE790B-2B38-4647-8404-9BBBB01F3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9634" y="6171503"/>
            <a:ext cx="2945219" cy="603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CECA43-0BAD-4564-AF77-8407CC4A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273" y="274320"/>
            <a:ext cx="3539580" cy="5903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47301-3671-40F4-8EB7-5A1842EF94CE}"/>
              </a:ext>
            </a:extLst>
          </p:cNvPr>
          <p:cNvSpPr txBox="1"/>
          <p:nvPr/>
        </p:nvSpPr>
        <p:spPr>
          <a:xfrm>
            <a:off x="1097280" y="1749643"/>
            <a:ext cx="5331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sum of population of tracts in each zip code.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D60B4-3F80-4497-B98F-B03BA73E9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8" t="7932" r="8441" b="6623"/>
          <a:stretch/>
        </p:blipFill>
        <p:spPr>
          <a:xfrm>
            <a:off x="122214" y="2149753"/>
            <a:ext cx="8363059" cy="42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7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0B2F-8661-4768-89C9-34B06CE2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70" y="84406"/>
            <a:ext cx="3932237" cy="6619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Project Approach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238513-D1CF-4149-B5C5-31EBD3B96C3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183188" y="204716"/>
          <a:ext cx="6172200" cy="648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201F6-AFF9-4AFB-9D8A-E27E3CBB9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471" y="709676"/>
            <a:ext cx="3932237" cy="62302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objective was to gather the data related to the number of Businesses categories (see the list below) present in St Louis City. The analysis would provide a snap shot to an individual when he/she is checking out a particular area with the intend to live or visit. </a:t>
            </a:r>
          </a:p>
          <a:p>
            <a:pPr marL="285750" indent="-285750">
              <a:buFontTx/>
              <a:buChar char="-"/>
            </a:pPr>
            <a:r>
              <a:rPr lang="en-US" dirty="0"/>
              <a:t>Food (Fast Food Joints, Restaurants)</a:t>
            </a:r>
          </a:p>
          <a:p>
            <a:pPr marL="285750" indent="-285750">
              <a:buFontTx/>
              <a:buChar char="-"/>
            </a:pPr>
            <a:r>
              <a:rPr lang="en-US" dirty="0"/>
              <a:t>Stores(Department, Grocery, Gas)</a:t>
            </a:r>
          </a:p>
          <a:p>
            <a:pPr marL="285750" indent="-285750">
              <a:buFontTx/>
              <a:buChar char="-"/>
            </a:pPr>
            <a:r>
              <a:rPr lang="en-US" dirty="0"/>
              <a:t>Financial Institutions (Banks, Loans etc.)</a:t>
            </a:r>
          </a:p>
          <a:p>
            <a:pPr marL="285750" indent="-285750">
              <a:buFontTx/>
              <a:buChar char="-"/>
            </a:pPr>
            <a:r>
              <a:rPr lang="en-US" dirty="0"/>
              <a:t>Hospitals, Urgent Care Centers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Universities/Colleges, Daycare Centers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Hotels, Bed &amp; Breakfast</a:t>
            </a:r>
          </a:p>
          <a:p>
            <a:r>
              <a:rPr lang="en-US" dirty="0">
                <a:solidFill>
                  <a:schemeClr val="tx1"/>
                </a:solidFill>
              </a:rPr>
              <a:t>Data Analysis Tools Used</a:t>
            </a:r>
          </a:p>
          <a:p>
            <a:r>
              <a:rPr lang="en-US" dirty="0"/>
              <a:t>Postman</a:t>
            </a:r>
          </a:p>
          <a:p>
            <a:r>
              <a:rPr lang="en-US" dirty="0"/>
              <a:t>Yelp</a:t>
            </a:r>
          </a:p>
          <a:p>
            <a:r>
              <a:rPr lang="en-US" dirty="0"/>
              <a:t>JSON</a:t>
            </a:r>
          </a:p>
          <a:p>
            <a:r>
              <a:rPr lang="en-US" dirty="0"/>
              <a:t>Python</a:t>
            </a:r>
          </a:p>
          <a:p>
            <a:r>
              <a:rPr lang="en-US" dirty="0"/>
              <a:t>Matplotlib</a:t>
            </a:r>
          </a:p>
          <a:p>
            <a:r>
              <a:rPr lang="en-US" dirty="0"/>
              <a:t>Pandas</a:t>
            </a:r>
          </a:p>
          <a:p>
            <a:r>
              <a:rPr lang="en-US" dirty="0"/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177930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B831-9699-4A08-9625-C7F5326D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35"/>
            <a:ext cx="10515600" cy="70968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Business - Data Visualizations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4D733A-419E-4676-9F37-8586E0021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7263" y="4167370"/>
            <a:ext cx="3371850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FF8B6-A825-47BD-B6EF-C8326CBCD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50" y="928046"/>
            <a:ext cx="3476625" cy="2606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CD53C-7F78-49BA-81BB-7447A556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902" y="893860"/>
            <a:ext cx="3390900" cy="2695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0A382-8D42-4E04-8EF2-4276DF6CB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201" y="880843"/>
            <a:ext cx="339090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728A6-FEB3-40CF-8AAF-3A41E0615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75" y="4122347"/>
            <a:ext cx="3400425" cy="2724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7C163-732D-47FE-A717-43EF44814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8153" y="4187743"/>
            <a:ext cx="34956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637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796</TotalTime>
  <Words>1145</Words>
  <Application>Microsoft Office PowerPoint</Application>
  <PresentationFormat>Widescreen</PresentationFormat>
  <Paragraphs>161</Paragraphs>
  <Slides>22</Slides>
  <Notes>3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 3</vt:lpstr>
      <vt:lpstr>Retrospect</vt:lpstr>
      <vt:lpstr>Microsoft Excel Worksheet</vt:lpstr>
      <vt:lpstr>Discover St Louis</vt:lpstr>
      <vt:lpstr>Challenges</vt:lpstr>
      <vt:lpstr>Challenges:  Narrowing Down Data to Consider</vt:lpstr>
      <vt:lpstr>Challenges: Narrowing and Finding Data</vt:lpstr>
      <vt:lpstr>Tracts, Neighborhoods and Zips, Oh My</vt:lpstr>
      <vt:lpstr>Challenges: Find Relationships</vt:lpstr>
      <vt:lpstr>Population by Zip</vt:lpstr>
      <vt:lpstr>The Project Approach</vt:lpstr>
      <vt:lpstr>Business - Data Visualizations</vt:lpstr>
      <vt:lpstr>Challenges, Take a ways</vt:lpstr>
      <vt:lpstr>Education</vt:lpstr>
      <vt:lpstr>Variety of School Types</vt:lpstr>
      <vt:lpstr>Student Enrollment by Type and Zip Code</vt:lpstr>
      <vt:lpstr>Student to Teacher Ratios by Type and Zip Code</vt:lpstr>
      <vt:lpstr>School Types by Zip Code</vt:lpstr>
      <vt:lpstr>Crime: Considerations</vt:lpstr>
      <vt:lpstr>Crime Counts By Type and Neighborhood</vt:lpstr>
      <vt:lpstr>Crime Counts By Type and Zip Code</vt:lpstr>
      <vt:lpstr>Crime Counts By Type and Zip Code</vt:lpstr>
      <vt:lpstr>Income: ~Median  Income by Zip Code</vt:lpstr>
      <vt:lpstr>Future Research/Next Steps</vt:lpstr>
      <vt:lpstr>Options to Continue Discovering St. Louis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Wok St Louis</dc:title>
  <dc:creator>Rebecca Kalhorn</dc:creator>
  <cp:lastModifiedBy>Rebecca Kalhorn</cp:lastModifiedBy>
  <cp:revision>50</cp:revision>
  <dcterms:created xsi:type="dcterms:W3CDTF">2018-08-18T12:36:54Z</dcterms:created>
  <dcterms:modified xsi:type="dcterms:W3CDTF">2018-08-21T01:38:54Z</dcterms:modified>
</cp:coreProperties>
</file>